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8350" r:id="rId1"/>
  </p:sldMasterIdLst>
  <p:notesMasterIdLst>
    <p:notesMasterId r:id="rId74"/>
  </p:notesMasterIdLst>
  <p:handoutMasterIdLst>
    <p:handoutMasterId r:id="rId75"/>
  </p:handoutMasterIdLst>
  <p:sldIdLst>
    <p:sldId id="722" r:id="rId2"/>
    <p:sldId id="798" r:id="rId3"/>
    <p:sldId id="799" r:id="rId4"/>
    <p:sldId id="438" r:id="rId5"/>
    <p:sldId id="380" r:id="rId6"/>
    <p:sldId id="481" r:id="rId7"/>
    <p:sldId id="480" r:id="rId8"/>
    <p:sldId id="384" r:id="rId9"/>
    <p:sldId id="865" r:id="rId10"/>
    <p:sldId id="871" r:id="rId11"/>
    <p:sldId id="513" r:id="rId12"/>
    <p:sldId id="518" r:id="rId13"/>
    <p:sldId id="723" r:id="rId14"/>
    <p:sldId id="724" r:id="rId15"/>
    <p:sldId id="797" r:id="rId16"/>
    <p:sldId id="413" r:id="rId17"/>
    <p:sldId id="482" r:id="rId18"/>
    <p:sldId id="385" r:id="rId19"/>
    <p:sldId id="585" r:id="rId20"/>
    <p:sldId id="586" r:id="rId21"/>
    <p:sldId id="725" r:id="rId22"/>
    <p:sldId id="499" r:id="rId23"/>
    <p:sldId id="866" r:id="rId24"/>
    <p:sldId id="500" r:id="rId25"/>
    <p:sldId id="730" r:id="rId26"/>
    <p:sldId id="732" r:id="rId27"/>
    <p:sldId id="729" r:id="rId28"/>
    <p:sldId id="794" r:id="rId29"/>
    <p:sldId id="795" r:id="rId30"/>
    <p:sldId id="727" r:id="rId31"/>
    <p:sldId id="796" r:id="rId32"/>
    <p:sldId id="587" r:id="rId33"/>
    <p:sldId id="677" r:id="rId34"/>
    <p:sldId id="491" r:id="rId35"/>
    <p:sldId id="678" r:id="rId36"/>
    <p:sldId id="864" r:id="rId37"/>
    <p:sldId id="501" r:id="rId38"/>
    <p:sldId id="589" r:id="rId39"/>
    <p:sldId id="590" r:id="rId40"/>
    <p:sldId id="592" r:id="rId41"/>
    <p:sldId id="733" r:id="rId42"/>
    <p:sldId id="736" r:id="rId43"/>
    <p:sldId id="734" r:id="rId44"/>
    <p:sldId id="801" r:id="rId45"/>
    <p:sldId id="793" r:id="rId46"/>
    <p:sldId id="519" r:id="rId47"/>
    <p:sldId id="802" r:id="rId48"/>
    <p:sldId id="484" r:id="rId49"/>
    <p:sldId id="726" r:id="rId50"/>
    <p:sldId id="483" r:id="rId51"/>
    <p:sldId id="485" r:id="rId52"/>
    <p:sldId id="379" r:id="rId53"/>
    <p:sldId id="494" r:id="rId54"/>
    <p:sldId id="800" r:id="rId55"/>
    <p:sldId id="532" r:id="rId56"/>
    <p:sldId id="867" r:id="rId57"/>
    <p:sldId id="860" r:id="rId58"/>
    <p:sldId id="861" r:id="rId59"/>
    <p:sldId id="868" r:id="rId60"/>
    <p:sldId id="862" r:id="rId61"/>
    <p:sldId id="464" r:id="rId62"/>
    <p:sldId id="869" r:id="rId63"/>
    <p:sldId id="863" r:id="rId64"/>
    <p:sldId id="465" r:id="rId65"/>
    <p:sldId id="466" r:id="rId66"/>
    <p:sldId id="474" r:id="rId67"/>
    <p:sldId id="510" r:id="rId68"/>
    <p:sldId id="475" r:id="rId69"/>
    <p:sldId id="803" r:id="rId70"/>
    <p:sldId id="804" r:id="rId71"/>
    <p:sldId id="512" r:id="rId72"/>
    <p:sldId id="870" r:id="rId73"/>
  </p:sldIdLst>
  <p:sldSz cx="9144000" cy="5143500" type="screen16x9"/>
  <p:notesSz cx="6858000" cy="9144000"/>
  <p:embeddedFontLst>
    <p:embeddedFont>
      <p:font typeface="Calibri" pitchFamily="34" charset="0"/>
      <p:regular r:id="rId76"/>
      <p:bold r:id="rId77"/>
      <p:italic r:id="rId78"/>
      <p:boldItalic r:id="rId79"/>
    </p:embeddedFont>
    <p:embeddedFont>
      <p:font typeface="FZXingKai-S04" charset="-122"/>
      <p:regular r:id="rId80"/>
    </p:embeddedFont>
    <p:embeddedFont>
      <p:font typeface="微软雅黑" pitchFamily="34" charset="-122"/>
      <p:regular r:id="rId81"/>
      <p:bold r:id="rId82"/>
    </p:embeddedFont>
    <p:embeddedFont>
      <p:font typeface="楷体_GB2312" charset="-122"/>
      <p:regular r:id="rId83"/>
    </p:embeddedFont>
    <p:embeddedFont>
      <p:font typeface="楷体" pitchFamily="49" charset="-122"/>
      <p:regular r:id="rId84"/>
    </p:embeddedFont>
    <p:embeddedFont>
      <p:font typeface="黑体" pitchFamily="49" charset="-122"/>
      <p:regular r:id="rId85"/>
    </p:embeddedFont>
    <p:embeddedFont>
      <p:font typeface="汉语拼音" charset="0"/>
      <p:regular r:id="rId86"/>
    </p:embeddedFont>
    <p:embeddedFont>
      <p:font typeface="Impact" pitchFamily="34" charset="0"/>
      <p:regular r:id="rId87"/>
    </p:embeddedFont>
  </p:embeddedFont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063" autoAdjust="0"/>
  </p:normalViewPr>
  <p:slideViewPr>
    <p:cSldViewPr>
      <p:cViewPr>
        <p:scale>
          <a:sx n="100" d="100"/>
          <a:sy n="100" d="100"/>
        </p:scale>
        <p:origin x="-1986" y="-73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1.fntdata"/><Relationship Id="rId84" Type="http://schemas.openxmlformats.org/officeDocument/2006/relationships/font" Target="fonts/font9.fntdata"/><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font" Target="fonts/font4.fntdata"/><Relationship Id="rId87" Type="http://schemas.openxmlformats.org/officeDocument/2006/relationships/font" Target="fonts/font12.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7.fntdata"/><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5.fntdata"/><Relationship Id="rId85"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83" Type="http://schemas.openxmlformats.org/officeDocument/2006/relationships/font" Target="fonts/font8.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94CBA2BD-00D6-463F-9A7B-53BAC6802F59}" type="datetimeFigureOut">
              <a:rPr lang="zh-CN" altLang="en-US"/>
              <a:pPr>
                <a:defRPr/>
              </a:pPr>
              <a:t>2024/8/19</a:t>
            </a:fld>
            <a:endParaRPr lang="zh-CN" altLang="en-US"/>
          </a:p>
        </p:txBody>
      </p:sp>
      <p:sp>
        <p:nvSpPr>
          <p:cNvPr id="4" name="页脚占位符 3">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BB98F24-065C-4305-AE3E-D6D94E7C8762}" type="slidenum">
              <a:rPr lang="zh-CN" altLang="en-US"/>
              <a:pPr>
                <a:defRPr/>
              </a:pPr>
              <a:t>‹#›</a:t>
            </a:fld>
            <a:endParaRPr lang="zh-CN" altLang="en-US"/>
          </a:p>
        </p:txBody>
      </p:sp>
    </p:spTree>
    <p:extLst>
      <p:ext uri="{BB962C8B-B14F-4D97-AF65-F5344CB8AC3E}">
        <p14:creationId xmlns:p14="http://schemas.microsoft.com/office/powerpoint/2010/main" val="421020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BD24F37B-1416-4C1C-9D46-3FCD699F121B}" type="datetimeFigureOut">
              <a:rPr lang="zh-CN" altLang="en-US"/>
              <a:pPr>
                <a:defRPr/>
              </a:pPr>
              <a:t>2024/8/19</a:t>
            </a:fld>
            <a:endParaRPr lang="zh-CN" altLang="en-US"/>
          </a:p>
        </p:txBody>
      </p:sp>
      <p:sp>
        <p:nvSpPr>
          <p:cNvPr id="4" name="幻灯片图像占位符 3">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714DACF-D16C-46EE-8FD3-FBA67EA7E552}" type="slidenum">
              <a:rPr lang="zh-CN" altLang="en-US"/>
              <a:pPr>
                <a:defRPr/>
              </a:pPr>
              <a:t>‹#›</a:t>
            </a:fld>
            <a:endParaRPr lang="zh-CN" altLang="en-US"/>
          </a:p>
        </p:txBody>
      </p:sp>
    </p:spTree>
    <p:extLst>
      <p:ext uri="{BB962C8B-B14F-4D97-AF65-F5344CB8AC3E}">
        <p14:creationId xmlns:p14="http://schemas.microsoft.com/office/powerpoint/2010/main" val="31117250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xfrm>
            <a:off x="114300" y="746125"/>
            <a:ext cx="6629400" cy="3729038"/>
          </a:xfrm>
          <a:ln>
            <a:solidFill>
              <a:srgbClr val="000000">
                <a:alpha val="100000"/>
              </a:srgbClr>
            </a:solidFill>
            <a:miter lim="800000"/>
          </a:ln>
        </p:spPr>
      </p:sp>
      <p:sp>
        <p:nvSpPr>
          <p:cNvPr id="81923" name="备注占位符 2"/>
          <p:cNvSpPr>
            <a:spLocks noGrp="1"/>
          </p:cNvSpPr>
          <p:nvPr>
            <p:ph type="body" idx="1"/>
          </p:nvPr>
        </p:nvSpPr>
        <p:spPr>
          <a:noFill/>
          <a:ln>
            <a:noFill/>
          </a:ln>
        </p:spPr>
        <p:txBody>
          <a:bodyPr wrap="square" lIns="91990" tIns="45996" rIns="91990" bIns="45996" anchor="t"/>
          <a:lstStyle/>
          <a:p>
            <a:pPr lvl="0"/>
            <a:endParaRPr lang="zh-CN" altLang="en-US" dirty="0"/>
          </a:p>
        </p:txBody>
      </p:sp>
      <p:sp>
        <p:nvSpPr>
          <p:cNvPr id="81924" name="灯片编号占位符 3"/>
          <p:cNvSpPr txBox="1">
            <a:spLocks noGrp="1"/>
          </p:cNvSpPr>
          <p:nvPr>
            <p:ph type="sldNum" sz="quarter"/>
          </p:nvPr>
        </p:nvSpPr>
        <p:spPr>
          <a:xfrm>
            <a:off x="3883892" y="9448561"/>
            <a:ext cx="2972498" cy="497125"/>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xfrm>
            <a:off x="114300" y="746125"/>
            <a:ext cx="6629400" cy="3729038"/>
          </a:xfrm>
          <a:ln>
            <a:solidFill>
              <a:srgbClr val="000000">
                <a:alpha val="100000"/>
              </a:srgbClr>
            </a:solidFill>
            <a:miter lim="800000"/>
          </a:ln>
        </p:spPr>
      </p:sp>
      <p:sp>
        <p:nvSpPr>
          <p:cNvPr id="81923" name="备注占位符 2"/>
          <p:cNvSpPr>
            <a:spLocks noGrp="1"/>
          </p:cNvSpPr>
          <p:nvPr>
            <p:ph type="body" idx="1"/>
          </p:nvPr>
        </p:nvSpPr>
        <p:spPr>
          <a:noFill/>
          <a:ln>
            <a:noFill/>
          </a:ln>
        </p:spPr>
        <p:txBody>
          <a:bodyPr wrap="square" lIns="91990" tIns="45996" rIns="91990" bIns="45996" anchor="t"/>
          <a:lstStyle/>
          <a:p>
            <a:pPr lvl="0"/>
            <a:endParaRPr lang="zh-CN" altLang="en-US" dirty="0"/>
          </a:p>
        </p:txBody>
      </p:sp>
      <p:sp>
        <p:nvSpPr>
          <p:cNvPr id="81924" name="灯片编号占位符 3"/>
          <p:cNvSpPr txBox="1">
            <a:spLocks noGrp="1"/>
          </p:cNvSpPr>
          <p:nvPr>
            <p:ph type="sldNum" sz="quarter"/>
          </p:nvPr>
        </p:nvSpPr>
        <p:spPr>
          <a:xfrm>
            <a:off x="3883892" y="9448561"/>
            <a:ext cx="2972498" cy="497125"/>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610654"/>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591945"/>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030084"/>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817950"/>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34758"/>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525691"/>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043137"/>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69866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679493"/>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0164581"/>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964091"/>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8409269"/>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3114314"/>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527624"/>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794061"/>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823822"/>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1891"/>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940638"/>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0916642"/>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94734"/>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5916876"/>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533859"/>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401284"/>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113129"/>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4252958"/>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156203"/>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65096"/>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4328512"/>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405090"/>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507633"/>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0945243"/>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128645"/>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970324"/>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4"/>
          <p:cNvPicPr>
            <a:picLocks noChangeAspect="1"/>
          </p:cNvPicPr>
          <p:nvPr/>
        </p:nvPicPr>
        <p:blipFill rotWithShape="1">
          <a:blip r:embed="rId35" cstate="print">
            <a:extLst>
              <a:ext uri="{28A0092B-C50C-407E-A947-70E740481C1C}">
                <a14:useLocalDpi xmlns:a14="http://schemas.microsoft.com/office/drawing/2010/main" val="0"/>
              </a:ext>
            </a:extLst>
          </a:blip>
          <a:srcRect l="2568" r="1816"/>
          <a:stretch/>
        </p:blipFill>
        <p:spPr>
          <a:xfrm>
            <a:off x="7653689" y="4267968"/>
            <a:ext cx="1526823" cy="968078"/>
          </a:xfrm>
          <a:prstGeom prst="ellipse">
            <a:avLst/>
          </a:prstGeom>
          <a:ln>
            <a:noFill/>
          </a:ln>
          <a:effectLst>
            <a:softEdge rad="112500"/>
          </a:effectLst>
        </p:spPr>
      </p:pic>
      <p:pic>
        <p:nvPicPr>
          <p:cNvPr id="1028" name="图片 5"/>
          <p:cNvPicPr>
            <a:picLocks noChangeAspect="1"/>
          </p:cNvPicPr>
          <p:nvPr userDrawn="1"/>
        </p:nvPicPr>
        <p:blipFill rotWithShape="1">
          <a:blip r:embed="rId36" cstate="print">
            <a:extLst>
              <a:ext uri="{28A0092B-C50C-407E-A947-70E740481C1C}">
                <a14:useLocalDpi xmlns:a14="http://schemas.microsoft.com/office/drawing/2010/main" val="0"/>
              </a:ext>
            </a:extLst>
          </a:blip>
          <a:srcRect b="22725"/>
          <a:stretch/>
        </p:blipFill>
        <p:spPr>
          <a:xfrm>
            <a:off x="-36512" y="4011910"/>
            <a:ext cx="758188" cy="1224136"/>
          </a:xfrm>
          <a:prstGeom prst="rect">
            <a:avLst/>
          </a:prstGeom>
          <a:ln>
            <a:noFill/>
          </a:ln>
          <a:effectLst>
            <a:softEdge rad="112500"/>
          </a:effectLst>
        </p:spPr>
      </p:pic>
      <p:sp>
        <p:nvSpPr>
          <p:cNvPr id="8" name="矩形 6"/>
          <p:cNvSpPr>
            <a:spLocks noChangeArrowheads="1"/>
          </p:cNvSpPr>
          <p:nvPr/>
        </p:nvSpPr>
        <p:spPr bwMode="auto">
          <a:xfrm>
            <a:off x="4570095" y="120015"/>
            <a:ext cx="3080010" cy="438582"/>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rgbClr val="A11111"/>
                </a:solidFill>
                <a:effectLst/>
                <a:uLnTx/>
                <a:uFillTx/>
                <a:latin typeface="FZXingKai-S04" pitchFamily="66" charset="-122"/>
                <a:ea typeface="FZXingKai-S04" pitchFamily="66" charset="-122"/>
                <a:cs typeface="+mn-cs"/>
              </a:rPr>
              <a:t>8 </a:t>
            </a:r>
            <a:r>
              <a:rPr kumimoji="1" lang="zh-CN" altLang="en-US" sz="2400" b="1" i="0" u="none" strike="noStrike" kern="1200" cap="none" spc="0" normalizeH="0" baseline="0" noProof="0" dirty="0">
                <a:ln>
                  <a:noFill/>
                </a:ln>
                <a:solidFill>
                  <a:srgbClr val="A11111"/>
                </a:solidFill>
                <a:effectLst/>
                <a:uLnTx/>
                <a:uFillTx/>
                <a:latin typeface="FZXingKai-S04" pitchFamily="66" charset="-122"/>
                <a:ea typeface="FZXingKai-S04" pitchFamily="66" charset="-122"/>
                <a:cs typeface="+mn-cs"/>
              </a:rPr>
              <a:t>《世说新语》二则</a:t>
            </a:r>
            <a:r>
              <a:rPr kumimoji="1" lang="en-US" altLang="zh-CN" sz="2400" b="1" i="0" u="none" strike="noStrike" kern="1200" cap="none" spc="0" normalizeH="0" baseline="0" noProof="0" dirty="0">
                <a:ln>
                  <a:noFill/>
                </a:ln>
                <a:solidFill>
                  <a:srgbClr val="A11111"/>
                </a:solidFill>
                <a:effectLst/>
                <a:uLnTx/>
                <a:uFillTx/>
                <a:latin typeface="FZXingKai-S04" pitchFamily="66" charset="-122"/>
                <a:ea typeface="FZXingKai-S04" pitchFamily="66" charset="-122"/>
                <a:cs typeface="+mn-cs"/>
              </a:rPr>
              <a:t>/</a:t>
            </a:r>
          </a:p>
        </p:txBody>
      </p:sp>
      <p:pic>
        <p:nvPicPr>
          <p:cNvPr id="9" name="Picture 2" descr="C:\Users\Administrator\Desktop\初中七彩课堂图标.png"/>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220850"/>
      </p:ext>
    </p:extLst>
  </p:cSld>
  <p:clrMap bg1="lt1" tx1="dk1" bg2="lt2" tx2="dk2" accent1="accent1" accent2="accent2" accent3="accent3" accent4="accent4" accent5="accent5" accent6="accent6" hlink="hlink" folHlink="folHlink"/>
  <p:sldLayoutIdLst>
    <p:sldLayoutId id="2147488351" r:id="rId1"/>
    <p:sldLayoutId id="2147488352" r:id="rId2"/>
    <p:sldLayoutId id="2147488353" r:id="rId3"/>
    <p:sldLayoutId id="2147488354" r:id="rId4"/>
    <p:sldLayoutId id="2147488355" r:id="rId5"/>
    <p:sldLayoutId id="2147488356" r:id="rId6"/>
    <p:sldLayoutId id="2147488357" r:id="rId7"/>
    <p:sldLayoutId id="2147488358" r:id="rId8"/>
    <p:sldLayoutId id="2147488359" r:id="rId9"/>
    <p:sldLayoutId id="2147488360" r:id="rId10"/>
    <p:sldLayoutId id="2147488361" r:id="rId11"/>
    <p:sldLayoutId id="2147488362" r:id="rId12"/>
    <p:sldLayoutId id="2147488363" r:id="rId13"/>
    <p:sldLayoutId id="2147488364" r:id="rId14"/>
    <p:sldLayoutId id="2147488365" r:id="rId15"/>
    <p:sldLayoutId id="2147488366" r:id="rId16"/>
    <p:sldLayoutId id="2147488367" r:id="rId17"/>
    <p:sldLayoutId id="2147488368" r:id="rId18"/>
    <p:sldLayoutId id="2147488369" r:id="rId19"/>
    <p:sldLayoutId id="2147488370" r:id="rId20"/>
    <p:sldLayoutId id="2147488371" r:id="rId21"/>
    <p:sldLayoutId id="2147488372" r:id="rId22"/>
    <p:sldLayoutId id="2147488373" r:id="rId23"/>
    <p:sldLayoutId id="2147488374" r:id="rId24"/>
    <p:sldLayoutId id="2147488375" r:id="rId25"/>
    <p:sldLayoutId id="2147488376" r:id="rId26"/>
    <p:sldLayoutId id="2147488377" r:id="rId27"/>
    <p:sldLayoutId id="2147488378" r:id="rId28"/>
    <p:sldLayoutId id="2147488379" r:id="rId29"/>
    <p:sldLayoutId id="2147488380" r:id="rId30"/>
    <p:sldLayoutId id="2147488381" r:id="rId31"/>
    <p:sldLayoutId id="2147488382" r:id="rId32"/>
    <p:sldLayoutId id="2147488383" r:id="rId33"/>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file:///H:\6-R&#183;&#19971;&#24180;&#32423;&#35821;&#25991;&#19978;&#20876;&#21019;&#20248;&#20316;&#19994;%20(G)\aca\aaaaaa\ddddd\&#19978;&#35838;&#35838;&#20214;\&#31532;&#20108;&#21333;&#20803;\8%20&#12298;&#19990;&#35828;&#26032;&#35821;&#12299;&#20108;&#21017;\&#38472;&#22826;&#19992;&#19982;&#21451;&#26399;.exe" TargetMode="Externa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hyperlink" Target="file:///H:\6-R&#183;&#19971;&#24180;&#32423;&#35821;&#25991;&#19978;&#20876;&#21019;&#20248;&#20316;&#19994;%20(G)\aca\aaaaaa\ddddd\&#19978;&#35838;&#35838;&#20214;\&#31532;&#20108;&#21333;&#20803;\8%20&#12298;&#19990;&#35828;&#26032;&#35821;&#12299;&#20108;&#21017;\&#38472;&#22826;&#19992;&#19982;&#21451;&#26399;.exe" TargetMode="Externa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slide" Target="slide28.xml"/><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2039" y="-20538"/>
            <a:ext cx="4065905" cy="3081655"/>
          </a:xfrm>
          <a:prstGeom prst="rect">
            <a:avLst/>
          </a:prstGeom>
        </p:spPr>
      </p:pic>
      <p:sp>
        <p:nvSpPr>
          <p:cNvPr id="3" name="文本框 2"/>
          <p:cNvSpPr txBox="1"/>
          <p:nvPr/>
        </p:nvSpPr>
        <p:spPr>
          <a:xfrm>
            <a:off x="969645" y="3202305"/>
            <a:ext cx="2053590" cy="6451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i="0" u="none" strike="noStrike" kern="1200" cap="none" spc="0" normalizeH="0" baseline="0" noProof="0" dirty="0">
                <a:ln>
                  <a:noFill/>
                </a:ln>
                <a:solidFill>
                  <a:srgbClr val="0000CC"/>
                </a:solidFill>
                <a:effectLst/>
                <a:uLnTx/>
                <a:uFillTx/>
                <a:latin typeface="黑体" panose="02010600030101010101" pitchFamily="49" charset="-122"/>
                <a:ea typeface="黑体" panose="02010600030101010101" pitchFamily="49" charset="-122"/>
                <a:cs typeface="+mn-cs"/>
              </a:rPr>
              <a:t>曹冲称象</a:t>
            </a:r>
          </a:p>
        </p:txBody>
      </p:sp>
      <p:pic>
        <p:nvPicPr>
          <p:cNvPr id="4" name="图片 3"/>
          <p:cNvPicPr>
            <a:picLocks noChangeAspect="1"/>
          </p:cNvPicPr>
          <p:nvPr/>
        </p:nvPicPr>
        <p:blipFill>
          <a:blip r:embed="rId3" cstate="print"/>
          <a:stretch>
            <a:fillRect/>
          </a:stretch>
        </p:blipFill>
        <p:spPr>
          <a:xfrm>
            <a:off x="4774565" y="2097390"/>
            <a:ext cx="4369435" cy="3021330"/>
          </a:xfrm>
          <a:prstGeom prst="rect">
            <a:avLst/>
          </a:prstGeom>
        </p:spPr>
      </p:pic>
      <p:sp>
        <p:nvSpPr>
          <p:cNvPr id="5" name="文本框 4"/>
          <p:cNvSpPr txBox="1"/>
          <p:nvPr/>
        </p:nvSpPr>
        <p:spPr>
          <a:xfrm>
            <a:off x="6084168" y="1368742"/>
            <a:ext cx="2336800" cy="5835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0000CC"/>
                </a:solidFill>
                <a:effectLst/>
                <a:uLnTx/>
                <a:uFillTx/>
                <a:latin typeface="黑体" panose="02010600030101010101" pitchFamily="49" charset="-122"/>
                <a:ea typeface="黑体" panose="02010600030101010101" pitchFamily="49" charset="-122"/>
                <a:cs typeface="+mn-cs"/>
              </a:rPr>
              <a:t>司马光砸缸</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20538"/>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48">
            <a:extLst/>
          </p:cNvPr>
          <p:cNvSpPr txBox="1"/>
          <p:nvPr/>
        </p:nvSpPr>
        <p:spPr>
          <a:xfrm>
            <a:off x="1403648" y="1563638"/>
            <a:ext cx="6336704" cy="854080"/>
          </a:xfrm>
          <a:prstGeom prst="rect">
            <a:avLst/>
          </a:prstGeom>
          <a:noFill/>
          <a:ln w="19050">
            <a:solidFill>
              <a:schemeClr val="tx1"/>
            </a:solidFill>
          </a:ln>
          <a:effectLst>
            <a:softEdge rad="31750"/>
          </a:effectLst>
        </p:spPr>
        <p:txBody>
          <a:bodyPr wrap="squar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咏   雪</a:t>
            </a:r>
            <a:endPar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endParaRPr>
          </a:p>
        </p:txBody>
      </p:sp>
    </p:spTree>
    <p:extLst>
      <p:ext uri="{BB962C8B-B14F-4D97-AF65-F5344CB8AC3E}">
        <p14:creationId xmlns:p14="http://schemas.microsoft.com/office/powerpoint/2010/main" val="272333837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8"/>
          <p:cNvGrpSpPr/>
          <p:nvPr/>
        </p:nvGrpSpPr>
        <p:grpSpPr>
          <a:xfrm>
            <a:off x="0" y="-20637"/>
            <a:ext cx="2006600" cy="523875"/>
            <a:chOff x="70" y="-63"/>
            <a:chExt cx="3161" cy="824"/>
          </a:xfrm>
        </p:grpSpPr>
        <p:sp>
          <p:nvSpPr>
            <p:cNvPr id="1434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14339" name="TextBox 5"/>
          <p:cNvSpPr txBox="1"/>
          <p:nvPr/>
        </p:nvSpPr>
        <p:spPr>
          <a:xfrm>
            <a:off x="251147" y="733376"/>
            <a:ext cx="8569325" cy="830262"/>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参照注释，朗读课文，看</a:t>
            </a:r>
            <a:r>
              <a:rPr kumimoji="0" lang="zh-CN" altLang="en-US" sz="2400" b="1" i="0" u="none" strike="noStrike" kern="1200" cap="none" spc="0" normalizeH="0" baseline="0" noProof="0" dirty="0" smtClean="0">
                <a:ln>
                  <a:noFill/>
                </a:ln>
                <a:solidFill>
                  <a:prstClr val="black"/>
                </a:solidFill>
                <a:effectLst/>
                <a:uLnTx/>
                <a:uFillTx/>
                <a:latin typeface="Arial" panose="020B0604020202020204" pitchFamily="34" charset="0"/>
                <a:ea typeface="宋体" panose="02010600030101010101" pitchFamily="2" charset="-122"/>
                <a:cs typeface="+mn-cs"/>
              </a:rPr>
              <a:t>看课文写</a:t>
            </a:r>
            <a:r>
              <a:rPr kumimoji="0" lang="zh-CN" altLang="en-US" sz="2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了哪些</a:t>
            </a:r>
            <a:r>
              <a:rPr kumimoji="0" lang="zh-CN" altLang="en-US" sz="2400" b="1" i="0" u="none" strike="noStrike" kern="1200" cap="none" spc="0" normalizeH="0" baseline="0" noProof="0" dirty="0" smtClean="0">
                <a:ln>
                  <a:noFill/>
                </a:ln>
                <a:solidFill>
                  <a:prstClr val="black"/>
                </a:solidFill>
                <a:effectLst/>
                <a:uLnTx/>
                <a:uFillTx/>
                <a:latin typeface="Arial" panose="020B0604020202020204" pitchFamily="34" charset="0"/>
                <a:ea typeface="宋体" panose="02010600030101010101" pitchFamily="2" charset="-122"/>
                <a:cs typeface="+mn-cs"/>
              </a:rPr>
              <a:t>内容</a:t>
            </a:r>
            <a:r>
              <a:rPr kumimoji="0" lang="zh-CN" altLang="en-US" sz="2400" b="1" i="0" strike="noStrike" kern="1200" cap="none" spc="0" normalizeH="0" baseline="0" noProof="0" dirty="0" smtClean="0">
                <a:ln>
                  <a:noFill/>
                </a:ln>
                <a:effectLst/>
                <a:uLnTx/>
                <a:uFillTx/>
                <a:latin typeface="Arial" panose="020B0604020202020204" pitchFamily="34" charset="0"/>
                <a:ea typeface="宋体" panose="02010600030101010101" pitchFamily="2" charset="-122"/>
                <a:cs typeface="+mn-cs"/>
              </a:rPr>
              <a:t>。</a:t>
            </a:r>
            <a:r>
              <a:rPr kumimoji="0" lang="zh-CN" altLang="en-US" sz="2400" b="1" i="0" u="none" strike="noStrike" kern="1200" cap="none" spc="0" normalizeH="0" baseline="0" noProof="0" dirty="0" smtClean="0">
                <a:ln>
                  <a:noFill/>
                </a:ln>
                <a:solidFill>
                  <a:prstClr val="black"/>
                </a:solidFill>
                <a:effectLst/>
                <a:uLnTx/>
                <a:uFillTx/>
                <a:latin typeface="Arial" panose="020B0604020202020204" pitchFamily="34" charset="0"/>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朗读时注意节奏和断句）</a:t>
            </a:r>
          </a:p>
        </p:txBody>
      </p:sp>
      <p:sp>
        <p:nvSpPr>
          <p:cNvPr id="14340" name="TextBox 7"/>
          <p:cNvSpPr txBox="1"/>
          <p:nvPr/>
        </p:nvSpPr>
        <p:spPr>
          <a:xfrm>
            <a:off x="179512" y="1704955"/>
            <a:ext cx="8892604" cy="2306955"/>
          </a:xfrm>
          <a:prstGeom prst="rect">
            <a:avLst/>
          </a:prstGeom>
          <a:noFill/>
          <a:ln w="9525">
            <a:noFill/>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谢太傅</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寒雪日</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内集，与儿女</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讲论文义。俄而</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雪骤，公</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欣然曰：“白雪纷纷</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何所似？”兄子</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胡儿</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曰：“撒盐空中</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差可拟。” 兄女</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曰：“未若</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柳絮因风起。”公</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大笑</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乐。即</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公大兄</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无奕</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女，左将军</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王凝之</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妻也。</a:t>
            </a:r>
          </a:p>
        </p:txBody>
      </p:sp>
      <p:pic>
        <p:nvPicPr>
          <p:cNvPr id="2" name="咏雪.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86336" y="1095355"/>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checkerboard(across)">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1307"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bldLst>
      <p:bldP spid="143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1" name="组合 8"/>
          <p:cNvGrpSpPr/>
          <p:nvPr/>
        </p:nvGrpSpPr>
        <p:grpSpPr>
          <a:xfrm>
            <a:off x="0" y="-20637"/>
            <a:ext cx="2006600" cy="523875"/>
            <a:chOff x="70" y="-63"/>
            <a:chExt cx="3161" cy="824"/>
          </a:xfrm>
        </p:grpSpPr>
        <p:sp>
          <p:nvSpPr>
            <p:cNvPr id="17416"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17412" name="矩形 2"/>
          <p:cNvSpPr/>
          <p:nvPr/>
        </p:nvSpPr>
        <p:spPr>
          <a:xfrm>
            <a:off x="703263" y="752386"/>
            <a:ext cx="7037504" cy="523220"/>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读完课文，说说文中主要介绍了哪些</a:t>
            </a:r>
            <a:r>
              <a:rPr kumimoji="0" lang="zh-CN" altLang="en-US" sz="2800" b="1" i="0" u="none" strike="noStrike" kern="1200" cap="none" spc="0" normalizeH="0" baseline="0" noProof="0" dirty="0" smtClean="0">
                <a:ln>
                  <a:noFill/>
                </a:ln>
                <a:solidFill>
                  <a:prstClr val="black"/>
                </a:solidFill>
                <a:effectLst/>
                <a:uLnTx/>
                <a:uFillTx/>
                <a:latin typeface="Arial" panose="020B0604020202020204" pitchFamily="34" charset="0"/>
                <a:ea typeface="宋体" panose="02010600030101010101" pitchFamily="2" charset="-122"/>
                <a:cs typeface="+mn-cs"/>
              </a:rPr>
              <a:t>内容</a:t>
            </a:r>
            <a:r>
              <a:rPr kumimoji="0" lang="zh-CN" altLang="en-US" sz="2800" b="1" i="0" strike="noStrike" kern="1200" cap="none" spc="0" normalizeH="0" baseline="0" noProof="0" dirty="0" smtClean="0">
                <a:ln>
                  <a:noFill/>
                </a:ln>
                <a:effectLst/>
                <a:uLnTx/>
                <a:uFillTx/>
                <a:latin typeface="Arial" panose="020B0604020202020204" pitchFamily="34" charset="0"/>
                <a:ea typeface="宋体" panose="02010600030101010101" pitchFamily="2" charset="-122"/>
                <a:cs typeface="+mn-cs"/>
              </a:rPr>
              <a:t>。</a:t>
            </a:r>
            <a:endParaRPr kumimoji="0" lang="zh-CN" altLang="en-US" sz="2800" b="1" i="0" strike="noStrike" kern="1200" cap="none" spc="0" normalizeH="0" baseline="0" noProof="0" dirty="0">
              <a:ln>
                <a:noFill/>
              </a:ln>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353060" y="1393488"/>
            <a:ext cx="1134725" cy="1754326"/>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时间：</a:t>
            </a:r>
            <a:endParaRPr kumimoji="0" lang="en-US"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地点：</a:t>
            </a:r>
            <a:endParaRPr kumimoji="0" lang="en-US"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人物：</a:t>
            </a:r>
            <a:endParaRPr kumimoji="0" lang="zh-CN"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p:txBody>
      </p:sp>
      <p:sp>
        <p:nvSpPr>
          <p:cNvPr id="4" name="文本框 3"/>
          <p:cNvSpPr txBox="1"/>
          <p:nvPr/>
        </p:nvSpPr>
        <p:spPr>
          <a:xfrm>
            <a:off x="1907704" y="3029054"/>
            <a:ext cx="6696744" cy="119888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谢太傅问白雪纷纷何所似，兄子和兄女发表了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自己的看法</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撒盐空中</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柳絮因风起</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太傅大笑乐。（</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咏雪</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p>
        </p:txBody>
      </p:sp>
      <p:sp>
        <p:nvSpPr>
          <p:cNvPr id="5" name="文本框 4"/>
          <p:cNvSpPr txBox="1"/>
          <p:nvPr/>
        </p:nvSpPr>
        <p:spPr>
          <a:xfrm>
            <a:off x="1922246" y="4227934"/>
            <a:ext cx="5890114"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谢道韫</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谢无</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奕之女    </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王凝</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之之妻</a:t>
            </a:r>
          </a:p>
        </p:txBody>
      </p:sp>
      <p:sp>
        <p:nvSpPr>
          <p:cNvPr id="10" name="矩形 9"/>
          <p:cNvSpPr/>
          <p:nvPr/>
        </p:nvSpPr>
        <p:spPr>
          <a:xfrm>
            <a:off x="1403648" y="1491630"/>
            <a:ext cx="1112805"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寒雪日</a:t>
            </a:r>
            <a:endParaRPr kumimoji="0" lang="zh-CN" altLang="en-US" sz="1600" b="0"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11" name="矩形 10"/>
          <p:cNvSpPr/>
          <p:nvPr/>
        </p:nvSpPr>
        <p:spPr>
          <a:xfrm>
            <a:off x="1403648" y="2071684"/>
            <a:ext cx="803425"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家中</a:t>
            </a:r>
            <a:endParaRPr kumimoji="0" lang="zh-CN" altLang="en-US" sz="1600" b="0"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13" name="矩形 12"/>
          <p:cNvSpPr/>
          <p:nvPr/>
        </p:nvSpPr>
        <p:spPr>
          <a:xfrm>
            <a:off x="1403648" y="2614141"/>
            <a:ext cx="2040943"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谢太傅、儿女</a:t>
            </a:r>
            <a:endParaRPr kumimoji="0" lang="zh-CN" altLang="en-US" sz="1600" b="0"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p:nvPr/>
        </p:nvSpPr>
        <p:spPr>
          <a:xfrm>
            <a:off x="353060" y="4199255"/>
            <a:ext cx="173156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楷体_GB2312" panose="02010609030101010101" charset="-122"/>
                <a:sym typeface="+mn-ea"/>
              </a:rPr>
              <a:t>补叙身份：</a:t>
            </a:r>
            <a:endPar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楷体_GB2312" panose="02010609030101010101" charset="-122"/>
            </a:endParaRPr>
          </a:p>
        </p:txBody>
      </p:sp>
      <p:sp>
        <p:nvSpPr>
          <p:cNvPr id="8" name="文本框 7"/>
          <p:cNvSpPr txBox="1"/>
          <p:nvPr/>
        </p:nvSpPr>
        <p:spPr>
          <a:xfrm>
            <a:off x="353060" y="2993082"/>
            <a:ext cx="173156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楷体_GB2312" panose="02010609030101010101" charset="-122"/>
                <a:sym typeface="+mn-ea"/>
              </a:rPr>
              <a:t>叙述事件：</a:t>
            </a:r>
            <a:endParaRPr kumimoji="0" lang="zh-CN"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楷体_GB2312" panose="0201060903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8" name="组合 9"/>
          <p:cNvGrpSpPr/>
          <p:nvPr/>
        </p:nvGrpSpPr>
        <p:grpSpPr>
          <a:xfrm>
            <a:off x="35496" y="31750"/>
            <a:ext cx="2006600" cy="521968"/>
            <a:chOff x="70" y="-63"/>
            <a:chExt cx="3161" cy="821"/>
          </a:xfrm>
        </p:grpSpPr>
        <p:sp>
          <p:nvSpPr>
            <p:cNvPr id="11269" name="文本框 6"/>
            <p:cNvSpPr txBox="1"/>
            <p:nvPr/>
          </p:nvSpPr>
          <p:spPr>
            <a:xfrm>
              <a:off x="678" y="-63"/>
              <a:ext cx="2529"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grpSp>
        <p:nvGrpSpPr>
          <p:cNvPr id="9218" name="组合 1"/>
          <p:cNvGrpSpPr/>
          <p:nvPr/>
        </p:nvGrpSpPr>
        <p:grpSpPr>
          <a:xfrm>
            <a:off x="3390900" y="632986"/>
            <a:ext cx="1758950" cy="642620"/>
            <a:chOff x="3286116" y="615935"/>
            <a:chExt cx="1758959" cy="642620"/>
          </a:xfrm>
        </p:grpSpPr>
        <p:sp>
          <p:nvSpPr>
            <p:cNvPr id="15" name="圆角矩形 14"/>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6" name="圆角矩形 15"/>
            <p:cNvSpPr/>
            <p:nvPr/>
          </p:nvSpPr>
          <p:spPr>
            <a:xfrm rot="20470821">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圆角矩形 16"/>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8" name="圆角矩形 17"/>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229" name="矩形 1"/>
            <p:cNvSpPr/>
            <p:nvPr/>
          </p:nvSpPr>
          <p:spPr>
            <a:xfrm>
              <a:off x="3286116" y="615935"/>
              <a:ext cx="1743075" cy="642620"/>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方法点拨</a:t>
              </a:r>
            </a:p>
          </p:txBody>
        </p:sp>
      </p:grpSp>
      <p:sp>
        <p:nvSpPr>
          <p:cNvPr id="116740" name="Text Box 4"/>
          <p:cNvSpPr txBox="1"/>
          <p:nvPr/>
        </p:nvSpPr>
        <p:spPr>
          <a:xfrm>
            <a:off x="430530" y="1368425"/>
            <a:ext cx="4861550" cy="461665"/>
          </a:xfrm>
          <a:prstGeom prst="rect">
            <a:avLst/>
          </a:prstGeom>
          <a:noFill/>
          <a:ln w="9525" cap="flat" cmpd="sng">
            <a:solidFill>
              <a:srgbClr val="660066"/>
            </a:solidFill>
            <a:prstDash val="solid"/>
            <a:miter/>
            <a:headEnd type="none" w="med" len="med"/>
            <a:tailEnd type="none" w="med" len="med"/>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文言文的翻译有</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直译</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和</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意译</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两种。</a:t>
            </a:r>
          </a:p>
        </p:txBody>
      </p:sp>
      <p:sp>
        <p:nvSpPr>
          <p:cNvPr id="116741" name="Text Box 5"/>
          <p:cNvSpPr txBox="1"/>
          <p:nvPr/>
        </p:nvSpPr>
        <p:spPr>
          <a:xfrm>
            <a:off x="1166495" y="1937068"/>
            <a:ext cx="7848600" cy="1198880"/>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即用现代汉语的词对原文进行</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逐字逐句</a:t>
            </a:r>
            <a:r>
              <a:rPr kumimoji="0" lang="zh-CN" altLang="en-US" sz="24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楷体_GB2312" panose="02010609030101010101" charset="-122"/>
              </a:rPr>
              <a:t>的</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对应</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翻译，做到实词、虚词尽可能文意相对。</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要求原文字字在译文中有着落，译文字字在原文中有根据。</a:t>
            </a:r>
          </a:p>
        </p:txBody>
      </p:sp>
      <p:sp>
        <p:nvSpPr>
          <p:cNvPr id="116742" name="Rectangle 6"/>
          <p:cNvSpPr/>
          <p:nvPr/>
        </p:nvSpPr>
        <p:spPr>
          <a:xfrm>
            <a:off x="247968" y="1937385"/>
            <a:ext cx="1112805" cy="46166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直译：</a:t>
            </a:r>
          </a:p>
        </p:txBody>
      </p:sp>
      <p:sp>
        <p:nvSpPr>
          <p:cNvPr id="116743" name="Rectangle 7"/>
          <p:cNvSpPr/>
          <p:nvPr/>
        </p:nvSpPr>
        <p:spPr>
          <a:xfrm>
            <a:off x="247968" y="3280093"/>
            <a:ext cx="1112805" cy="46166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意译：</a:t>
            </a:r>
          </a:p>
        </p:txBody>
      </p:sp>
      <p:sp>
        <p:nvSpPr>
          <p:cNvPr id="116744" name="Text Box 8"/>
          <p:cNvSpPr txBox="1"/>
          <p:nvPr/>
        </p:nvSpPr>
        <p:spPr>
          <a:xfrm>
            <a:off x="1115616" y="3280410"/>
            <a:ext cx="7896225" cy="1198880"/>
          </a:xfrm>
          <a:prstGeom prst="rect">
            <a:avLst/>
          </a:prstGeom>
          <a:noFill/>
          <a:ln w="9525">
            <a:no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即根据语句的意思进行翻译，做到尽量符合原文的意思，语句尽可能照顾原</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rPr>
              <a:t>文词义。</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意译有一定的灵活性，文字可增可减，词语的位置可以变化，句式也可以变化。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6742"/>
                                        </p:tgtEl>
                                        <p:attrNameLst>
                                          <p:attrName>style.visibility</p:attrName>
                                        </p:attrNameLst>
                                      </p:cBhvr>
                                      <p:to>
                                        <p:strVal val="visible"/>
                                      </p:to>
                                    </p:set>
                                    <p:animEffect transition="in" filter="dissolve">
                                      <p:cBhvr>
                                        <p:cTn id="7" dur="500"/>
                                        <p:tgtEl>
                                          <p:spTgt spid="116742"/>
                                        </p:tgtEl>
                                      </p:cBhvr>
                                    </p:animEffect>
                                  </p:childTnLst>
                                </p:cTn>
                              </p:par>
                            </p:childTnLst>
                          </p:cTn>
                        </p:par>
                        <p:par>
                          <p:cTn id="8" fill="hold">
                            <p:stCondLst>
                              <p:cond delay="500"/>
                            </p:stCondLst>
                            <p:childTnLst>
                              <p:par>
                                <p:cTn id="9" presetID="5" presetClass="entr" presetSubtype="10" fill="hold" grpId="0" nodeType="afterEffect">
                                  <p:stCondLst>
                                    <p:cond delay="2000"/>
                                  </p:stCondLst>
                                  <p:childTnLst>
                                    <p:set>
                                      <p:cBhvr>
                                        <p:cTn id="10" dur="1" fill="hold">
                                          <p:stCondLst>
                                            <p:cond delay="0"/>
                                          </p:stCondLst>
                                        </p:cTn>
                                        <p:tgtEl>
                                          <p:spTgt spid="116741"/>
                                        </p:tgtEl>
                                        <p:attrNameLst>
                                          <p:attrName>style.visibility</p:attrName>
                                        </p:attrNameLst>
                                      </p:cBhvr>
                                      <p:to>
                                        <p:strVal val="visible"/>
                                      </p:to>
                                    </p:set>
                                    <p:animEffect transition="in" filter="checkerboard(across)">
                                      <p:cBhvr>
                                        <p:cTn id="11" dur="500"/>
                                        <p:tgtEl>
                                          <p:spTgt spid="116741"/>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6743"/>
                                        </p:tgtEl>
                                        <p:attrNameLst>
                                          <p:attrName>style.visibility</p:attrName>
                                        </p:attrNameLst>
                                      </p:cBhvr>
                                      <p:to>
                                        <p:strVal val="visible"/>
                                      </p:to>
                                    </p:set>
                                    <p:animEffect transition="in" filter="dissolve">
                                      <p:cBhvr>
                                        <p:cTn id="16" dur="500"/>
                                        <p:tgtEl>
                                          <p:spTgt spid="116743"/>
                                        </p:tgtEl>
                                      </p:cBhvr>
                                    </p:animEffect>
                                  </p:childTnLst>
                                </p:cTn>
                              </p:par>
                            </p:childTnLst>
                          </p:cTn>
                        </p:par>
                        <p:par>
                          <p:cTn id="17" fill="hold">
                            <p:stCondLst>
                              <p:cond delay="500"/>
                            </p:stCondLst>
                            <p:childTnLst>
                              <p:par>
                                <p:cTn id="18" presetID="5" presetClass="entr" presetSubtype="10" fill="hold" grpId="0" nodeType="afterEffect">
                                  <p:stCondLst>
                                    <p:cond delay="2000"/>
                                  </p:stCondLst>
                                  <p:childTnLst>
                                    <p:set>
                                      <p:cBhvr>
                                        <p:cTn id="19" dur="1" fill="hold">
                                          <p:stCondLst>
                                            <p:cond delay="0"/>
                                          </p:stCondLst>
                                        </p:cTn>
                                        <p:tgtEl>
                                          <p:spTgt spid="116744"/>
                                        </p:tgtEl>
                                        <p:attrNameLst>
                                          <p:attrName>style.visibility</p:attrName>
                                        </p:attrNameLst>
                                      </p:cBhvr>
                                      <p:to>
                                        <p:strVal val="visible"/>
                                      </p:to>
                                    </p:set>
                                    <p:animEffect transition="in" filter="checkerboard(across)">
                                      <p:cBhvr>
                                        <p:cTn id="20" dur="500"/>
                                        <p:tgtEl>
                                          <p:spTgt spid="116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1" grpId="0"/>
      <p:bldP spid="116742" grpId="0"/>
      <p:bldP spid="116743" grpId="0"/>
      <p:bldP spid="1167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89000" y="1221512"/>
            <a:ext cx="7715448" cy="938719"/>
          </a:xfrm>
          <a:prstGeom prst="rect">
            <a:avLst/>
          </a:prstGeom>
          <a:noFill/>
        </p:spPr>
        <p:txBody>
          <a:bodyPr wrap="square" rtlCol="0">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1.留：</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专有名词、国号、年号、人名、地名、物名、</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官       </a:t>
            </a:r>
            <a:endParaRPr kumimoji="0" lang="en-US" altLang="zh-CN"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endParaRPr>
          </a:p>
          <a:p>
            <a:pPr marL="0" marR="0" lvl="0" indent="0" algn="l" defTabSz="914400" rtl="0" eaLnBrk="0" fontAlgn="base" latinLnBrk="0" hangingPunct="0">
              <a:lnSpc>
                <a:spcPts val="3280"/>
              </a:lnSpc>
              <a:spcBef>
                <a:spcPct val="0"/>
              </a:spcBef>
              <a:spcAft>
                <a:spcPct val="0"/>
              </a:spcAft>
              <a:buClrTx/>
              <a:buSzTx/>
              <a:buFontTx/>
              <a:buNone/>
              <a:tabLst/>
              <a:defRPr/>
            </a:pPr>
            <a:r>
              <a:rPr lang="en-US" altLang="zh-CN" sz="2400" b="1" dirty="0">
                <a:solidFill>
                  <a:srgbClr val="0000FF"/>
                </a:solidFill>
                <a:latin typeface="楷体" panose="02010609060101010101" pitchFamily="49" charset="-122"/>
                <a:ea typeface="楷体" panose="02010609060101010101" pitchFamily="49" charset="-122"/>
                <a:cs typeface="楷体_GB2312" panose="02010609030101010101" charset="-122"/>
              </a:rPr>
              <a:t> </a:t>
            </a:r>
            <a:r>
              <a:rPr lang="en-US" altLang="zh-CN" sz="2400" b="1" dirty="0" smtClean="0">
                <a:solidFill>
                  <a:srgbClr val="0000FF"/>
                </a:solidFill>
                <a:latin typeface="楷体" panose="02010609060101010101" pitchFamily="49" charset="-122"/>
                <a:ea typeface="楷体" panose="02010609060101010101" pitchFamily="49" charset="-122"/>
                <a:cs typeface="楷体_GB2312" panose="02010609030101010101" charset="-122"/>
              </a:rPr>
              <a:t>     </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职、称</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谓等，可照录不翻译。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a:t>
            </a:r>
          </a:p>
        </p:txBody>
      </p:sp>
      <p:sp>
        <p:nvSpPr>
          <p:cNvPr id="14" name="文本框 13"/>
          <p:cNvSpPr txBox="1"/>
          <p:nvPr/>
        </p:nvSpPr>
        <p:spPr>
          <a:xfrm>
            <a:off x="899592" y="2690902"/>
            <a:ext cx="8058785" cy="461665"/>
          </a:xfrm>
          <a:prstGeom prst="rect">
            <a:avLst/>
          </a:prstGeom>
          <a:noFill/>
        </p:spPr>
        <p:txBody>
          <a:bodyPr wrap="square" rtlCol="0" anchor="t">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2.补：</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补出省略成分。</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a:t>
            </a:r>
          </a:p>
        </p:txBody>
      </p:sp>
      <p:sp>
        <p:nvSpPr>
          <p:cNvPr id="15" name="文本框 14"/>
          <p:cNvSpPr txBox="1"/>
          <p:nvPr/>
        </p:nvSpPr>
        <p:spPr>
          <a:xfrm>
            <a:off x="889000" y="4155926"/>
            <a:ext cx="7963535" cy="515526"/>
          </a:xfrm>
          <a:prstGeom prst="rect">
            <a:avLst/>
          </a:prstGeom>
          <a:noFill/>
        </p:spPr>
        <p:txBody>
          <a:bodyPr wrap="square" rtlCol="0" anchor="t">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3.换：</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用现代汉语替换古义</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词。</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endParaRPr>
          </a:p>
        </p:txBody>
      </p:sp>
      <p:sp>
        <p:nvSpPr>
          <p:cNvPr id="16" name="文本框 15"/>
          <p:cNvSpPr txBox="1"/>
          <p:nvPr/>
        </p:nvSpPr>
        <p:spPr>
          <a:xfrm>
            <a:off x="339090" y="699542"/>
            <a:ext cx="3759835" cy="52197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文言文翻译</a:t>
            </a:r>
            <a:r>
              <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六字诀</a:t>
            </a:r>
            <a:r>
              <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宋体" panose="02010600030101010101" pitchFamily="2" charset="-122"/>
              </a:rPr>
              <a:t>”</a:t>
            </a:r>
          </a:p>
        </p:txBody>
      </p:sp>
      <p:sp>
        <p:nvSpPr>
          <p:cNvPr id="2" name="文本框 1"/>
          <p:cNvSpPr txBox="1"/>
          <p:nvPr/>
        </p:nvSpPr>
        <p:spPr>
          <a:xfrm>
            <a:off x="1124585" y="2062887"/>
            <a:ext cx="5761514" cy="515526"/>
          </a:xfrm>
          <a:prstGeom prst="rect">
            <a:avLst/>
          </a:prstGeom>
          <a:noFill/>
        </p:spPr>
        <p:txBody>
          <a:bodyPr wrap="none" rtlCol="0">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 例：元方      陈太丘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（照录不译）</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endParaRPr>
          </a:p>
        </p:txBody>
      </p:sp>
      <p:sp>
        <p:nvSpPr>
          <p:cNvPr id="3" name="文本框 2"/>
          <p:cNvSpPr txBox="1"/>
          <p:nvPr/>
        </p:nvSpPr>
        <p:spPr>
          <a:xfrm>
            <a:off x="1259632" y="3147814"/>
            <a:ext cx="6994222" cy="938719"/>
          </a:xfrm>
          <a:prstGeom prst="rect">
            <a:avLst/>
          </a:prstGeom>
          <a:noFill/>
        </p:spPr>
        <p:txBody>
          <a:bodyPr wrap="none" rtlCol="0">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例：①</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（陈太丘）</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去后</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（友）</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乃至 。</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endParaRPr>
          </a:p>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    ②</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（家君）</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待君久</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（君）</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不至，</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（他）</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已去。</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endParaRPr>
          </a:p>
        </p:txBody>
      </p:sp>
      <p:sp>
        <p:nvSpPr>
          <p:cNvPr id="4" name="文本框 3"/>
          <p:cNvSpPr txBox="1"/>
          <p:nvPr/>
        </p:nvSpPr>
        <p:spPr>
          <a:xfrm>
            <a:off x="1187624" y="4587974"/>
            <a:ext cx="4365298"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例：陈太丘与友</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期</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行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 约定</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endParaRPr>
          </a:p>
        </p:txBody>
      </p:sp>
      <p:grpSp>
        <p:nvGrpSpPr>
          <p:cNvPr id="9" name="组合 9"/>
          <p:cNvGrpSpPr/>
          <p:nvPr/>
        </p:nvGrpSpPr>
        <p:grpSpPr>
          <a:xfrm>
            <a:off x="44450" y="31750"/>
            <a:ext cx="2006600" cy="521968"/>
            <a:chOff x="70" y="-63"/>
            <a:chExt cx="3161" cy="821"/>
          </a:xfrm>
        </p:grpSpPr>
        <p:sp>
          <p:nvSpPr>
            <p:cNvPr id="10" name="文本框 6"/>
            <p:cNvSpPr txBox="1"/>
            <p:nvPr/>
          </p:nvSpPr>
          <p:spPr>
            <a:xfrm>
              <a:off x="678" y="-63"/>
              <a:ext cx="2529"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0260" y="871220"/>
            <a:ext cx="7487920" cy="559769"/>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4.调：</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调整顺序，使句子更符合现代汉语的语序。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a:t>
            </a:r>
          </a:p>
        </p:txBody>
      </p:sp>
      <p:sp>
        <p:nvSpPr>
          <p:cNvPr id="3" name="文本框 2"/>
          <p:cNvSpPr txBox="1"/>
          <p:nvPr/>
        </p:nvSpPr>
        <p:spPr>
          <a:xfrm>
            <a:off x="810260" y="2341245"/>
            <a:ext cx="707136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5.删：</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删去没</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有实际意</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义的</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词。</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endParaRPr>
          </a:p>
        </p:txBody>
      </p:sp>
      <p:sp>
        <p:nvSpPr>
          <p:cNvPr id="4" name="文本框 3"/>
          <p:cNvSpPr txBox="1"/>
          <p:nvPr/>
        </p:nvSpPr>
        <p:spPr>
          <a:xfrm>
            <a:off x="810260" y="3049905"/>
            <a:ext cx="7790180" cy="1198880"/>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6.加：</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为了使句子更通顺，加上些词句，符合现代汉语</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rPr>
              <a:t>      的意思。</a:t>
            </a:r>
          </a:p>
        </p:txBody>
      </p:sp>
      <p:sp>
        <p:nvSpPr>
          <p:cNvPr id="5" name="文本框 4"/>
          <p:cNvSpPr txBox="1"/>
          <p:nvPr/>
        </p:nvSpPr>
        <p:spPr>
          <a:xfrm>
            <a:off x="1115695" y="1424940"/>
            <a:ext cx="6530955" cy="646331"/>
          </a:xfrm>
          <a:prstGeom prst="rect">
            <a:avLst/>
          </a:prstGeom>
          <a:noFill/>
        </p:spPr>
        <p:txBody>
          <a:bodyPr wrap="non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例：白雪纷纷</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何</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sym typeface="+mn-ea"/>
              </a:rPr>
              <a:t>所似</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 </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_GB2312" panose="02010609030101010101" charset="-122"/>
                <a:sym typeface="+mn-ea"/>
              </a:rPr>
              <a:t>所似</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何</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（像</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什么</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    </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endParaRPr>
          </a:p>
        </p:txBody>
      </p:sp>
      <p:grpSp>
        <p:nvGrpSpPr>
          <p:cNvPr id="6" name="组合 9"/>
          <p:cNvGrpSpPr/>
          <p:nvPr/>
        </p:nvGrpSpPr>
        <p:grpSpPr>
          <a:xfrm>
            <a:off x="44450" y="31750"/>
            <a:ext cx="2006600" cy="521968"/>
            <a:chOff x="70" y="-63"/>
            <a:chExt cx="3161" cy="821"/>
          </a:xfrm>
        </p:grpSpPr>
        <p:sp>
          <p:nvSpPr>
            <p:cNvPr id="7" name="文本框 6"/>
            <p:cNvSpPr txBox="1"/>
            <p:nvPr/>
          </p:nvSpPr>
          <p:spPr>
            <a:xfrm>
              <a:off x="678" y="-63"/>
              <a:ext cx="2529"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16"/>
          <p:cNvSpPr txBox="1"/>
          <p:nvPr/>
        </p:nvSpPr>
        <p:spPr>
          <a:xfrm>
            <a:off x="3492500" y="411163"/>
            <a:ext cx="2232025" cy="706755"/>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zh-CN" sz="40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咏   雪</a:t>
            </a:r>
          </a:p>
        </p:txBody>
      </p:sp>
      <p:grpSp>
        <p:nvGrpSpPr>
          <p:cNvPr id="18445" name="组合 8"/>
          <p:cNvGrpSpPr/>
          <p:nvPr/>
        </p:nvGrpSpPr>
        <p:grpSpPr>
          <a:xfrm>
            <a:off x="0" y="-20637"/>
            <a:ext cx="2006600" cy="523875"/>
            <a:chOff x="70" y="-63"/>
            <a:chExt cx="3161" cy="824"/>
          </a:xfrm>
        </p:grpSpPr>
        <p:sp>
          <p:nvSpPr>
            <p:cNvPr id="18446"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Heiti SC Medium" pitchFamily="2" charset="-128"/>
                  <a:ea typeface="Heiti SC Medium" pitchFamily="2" charset="-128"/>
                  <a:cs typeface="+mn-cs"/>
                </a:rPr>
                <a:t>整体感知</a:t>
              </a:r>
            </a:p>
          </p:txBody>
        </p:sp>
        <p:cxnSp>
          <p:nvCxnSpPr>
            <p:cNvPr id="2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4" name="Text Box 2"/>
          <p:cNvSpPr txBox="1">
            <a:spLocks noChangeArrowheads="1"/>
          </p:cNvSpPr>
          <p:nvPr/>
        </p:nvSpPr>
        <p:spPr bwMode="auto">
          <a:xfrm>
            <a:off x="167005" y="1118235"/>
            <a:ext cx="8809038" cy="2423740"/>
          </a:xfrm>
          <a:prstGeom prst="rect">
            <a:avLst/>
          </a:prstGeom>
          <a:noFill/>
          <a:ln>
            <a:noFill/>
          </a:ln>
          <a:effectLst/>
        </p:spPr>
        <p:txBody>
          <a:bodyPr>
            <a:spAutoFit/>
          </a:bodyPr>
          <a:lstStyle/>
          <a:p>
            <a:pPr marL="0" marR="0" lvl="0" indent="0" algn="l" defTabSz="914400" rtl="0" eaLnBrk="1" fontAlgn="base" latinLnBrk="0" hangingPunct="1">
              <a:lnSpc>
                <a:spcPct val="350000"/>
              </a:lnSpc>
              <a:spcBef>
                <a:spcPts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_GB2312" panose="02010609030101010101" charset="-122"/>
                <a:ea typeface="楷体_GB2312" panose="02010609030101010101" charset="-122"/>
                <a:cs typeface="楷体_GB2312" panose="02010609030101010101" charset="-122"/>
              </a:rPr>
              <a:t>　　</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谢太傅</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寒雪日</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内集</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，与</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儿女</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讲论</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文义</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俄而</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雪</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骤</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，公</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欣然</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曰：“白雪纷纷</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何所似</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兄子胡儿</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曰：“撒盐空中</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差</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可</a:t>
            </a:r>
            <a:r>
              <a:rPr kumimoji="0" lang="zh-CN" altLang="en-US"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拟</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a:t>
            </a:r>
            <a:r>
              <a:rPr kumimoji="0" lang="zh-CN" altLang="en-US" sz="2400" b="1" i="0" u="none" strike="noStrike" kern="1200" cap="none" spc="0" normalizeH="0" baseline="0" noProof="0" dirty="0">
                <a:ln>
                  <a:noFill/>
                </a:ln>
                <a:solidFill>
                  <a:prstClr val="black"/>
                </a:solidFill>
                <a:effectLst/>
                <a:uLnTx/>
                <a:uFillTx/>
                <a:latin typeface="楷体_GB2312" panose="02010609030101010101" charset="-122"/>
                <a:ea typeface="楷体_GB2312" panose="02010609030101010101" charset="-122"/>
                <a:cs typeface="楷体_GB2312" panose="02010609030101010101" charset="-122"/>
              </a:rPr>
              <a:t>                                     </a:t>
            </a:r>
          </a:p>
        </p:txBody>
      </p:sp>
      <p:sp>
        <p:nvSpPr>
          <p:cNvPr id="11" name="矩形 10"/>
          <p:cNvSpPr/>
          <p:nvPr/>
        </p:nvSpPr>
        <p:spPr>
          <a:xfrm>
            <a:off x="247015" y="892810"/>
            <a:ext cx="2528570" cy="92202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即谢安，字安石</a:t>
            </a: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，陈</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郡阳夏人，东晋政治家。死后追赠为太傅。</a:t>
            </a:r>
          </a:p>
        </p:txBody>
      </p:sp>
      <p:sp>
        <p:nvSpPr>
          <p:cNvPr id="6" name="矩形 5"/>
          <p:cNvSpPr/>
          <p:nvPr/>
        </p:nvSpPr>
        <p:spPr>
          <a:xfrm>
            <a:off x="2307590" y="2211710"/>
            <a:ext cx="1231900"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把家里人聚在一起。</a:t>
            </a:r>
          </a:p>
        </p:txBody>
      </p:sp>
      <p:sp>
        <p:nvSpPr>
          <p:cNvPr id="7" name="矩形 6"/>
          <p:cNvSpPr/>
          <p:nvPr/>
        </p:nvSpPr>
        <p:spPr>
          <a:xfrm>
            <a:off x="3539489" y="1131590"/>
            <a:ext cx="2526665" cy="646331"/>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子女，这里</a:t>
            </a: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泛指家里的小辈</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，包括侄儿侄女。</a:t>
            </a:r>
          </a:p>
        </p:txBody>
      </p:sp>
      <p:sp>
        <p:nvSpPr>
          <p:cNvPr id="8" name="矩形 7"/>
          <p:cNvSpPr/>
          <p:nvPr/>
        </p:nvSpPr>
        <p:spPr>
          <a:xfrm>
            <a:off x="4780280" y="2272665"/>
            <a:ext cx="1499235"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文章的义理。</a:t>
            </a:r>
          </a:p>
        </p:txBody>
      </p:sp>
      <p:sp>
        <p:nvSpPr>
          <p:cNvPr id="9" name="矩形 8"/>
          <p:cNvSpPr/>
          <p:nvPr/>
        </p:nvSpPr>
        <p:spPr>
          <a:xfrm>
            <a:off x="6066155" y="1347614"/>
            <a:ext cx="1731963"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不久，一会儿。</a:t>
            </a:r>
          </a:p>
        </p:txBody>
      </p:sp>
      <p:sp>
        <p:nvSpPr>
          <p:cNvPr id="10" name="矩形 9"/>
          <p:cNvSpPr/>
          <p:nvPr/>
        </p:nvSpPr>
        <p:spPr>
          <a:xfrm>
            <a:off x="6842125" y="2275141"/>
            <a:ext cx="587375"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急。</a:t>
            </a:r>
          </a:p>
        </p:txBody>
      </p:sp>
      <p:sp>
        <p:nvSpPr>
          <p:cNvPr id="13" name="矩形 12"/>
          <p:cNvSpPr/>
          <p:nvPr/>
        </p:nvSpPr>
        <p:spPr>
          <a:xfrm>
            <a:off x="7619365" y="2275458"/>
            <a:ext cx="147574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高兴的样子。</a:t>
            </a:r>
          </a:p>
        </p:txBody>
      </p:sp>
      <p:sp>
        <p:nvSpPr>
          <p:cNvPr id="14" name="矩形 13"/>
          <p:cNvSpPr/>
          <p:nvPr/>
        </p:nvSpPr>
        <p:spPr>
          <a:xfrm>
            <a:off x="386080" y="3578225"/>
            <a:ext cx="2527300" cy="92202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即“所似何”，像什么，宾语前置。何，疑问代词，什么。似，像。</a:t>
            </a:r>
          </a:p>
        </p:txBody>
      </p:sp>
      <p:sp>
        <p:nvSpPr>
          <p:cNvPr id="30" name="矩形 29"/>
          <p:cNvSpPr/>
          <p:nvPr/>
        </p:nvSpPr>
        <p:spPr>
          <a:xfrm>
            <a:off x="3492500" y="3578225"/>
            <a:ext cx="1925320" cy="92202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即谢朗，字长度，小名胡儿，谢安次兄谢据的长子。</a:t>
            </a:r>
          </a:p>
        </p:txBody>
      </p:sp>
      <p:sp>
        <p:nvSpPr>
          <p:cNvPr id="32" name="矩形 31"/>
          <p:cNvSpPr/>
          <p:nvPr/>
        </p:nvSpPr>
        <p:spPr>
          <a:xfrm>
            <a:off x="7146305" y="3507854"/>
            <a:ext cx="954087"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相比。</a:t>
            </a:r>
          </a:p>
        </p:txBody>
      </p:sp>
      <p:sp>
        <p:nvSpPr>
          <p:cNvPr id="2" name="矩形 1"/>
          <p:cNvSpPr/>
          <p:nvPr/>
        </p:nvSpPr>
        <p:spPr>
          <a:xfrm>
            <a:off x="6426225" y="2715766"/>
            <a:ext cx="954087"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大体。</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5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30" grpId="0" bldLvl="0" animBg="1"/>
      <p:bldP spid="32"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90" name="组合 8"/>
          <p:cNvGrpSpPr/>
          <p:nvPr/>
        </p:nvGrpSpPr>
        <p:grpSpPr>
          <a:xfrm>
            <a:off x="0" y="-20637"/>
            <a:ext cx="2006600" cy="523875"/>
            <a:chOff x="70" y="-63"/>
            <a:chExt cx="3161" cy="824"/>
          </a:xfrm>
        </p:grpSpPr>
        <p:sp>
          <p:nvSpPr>
            <p:cNvPr id="2459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Heiti SC Medium" pitchFamily="2" charset="-128"/>
                  <a:ea typeface="Heiti SC Medium" pitchFamily="2" charset="-128"/>
                  <a:cs typeface="+mn-cs"/>
                </a:rPr>
                <a:t>整体感知</a:t>
              </a:r>
            </a:p>
          </p:txBody>
        </p:sp>
        <p:cxnSp>
          <p:nvCxnSpPr>
            <p:cNvPr id="3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5" name="Text Box 2"/>
          <p:cNvSpPr txBox="1">
            <a:spLocks noChangeArrowheads="1"/>
          </p:cNvSpPr>
          <p:nvPr/>
        </p:nvSpPr>
        <p:spPr bwMode="auto">
          <a:xfrm>
            <a:off x="268605" y="923925"/>
            <a:ext cx="8351838" cy="2676525"/>
          </a:xfrm>
          <a:prstGeom prst="rect">
            <a:avLst/>
          </a:prstGeom>
          <a:noFill/>
          <a:ln>
            <a:noFill/>
          </a:ln>
          <a:effectLst/>
        </p:spPr>
        <p:txBody>
          <a:bodyPr>
            <a:spAutoFit/>
          </a:bodyPr>
          <a:lstStyle/>
          <a:p>
            <a:pPr marL="0" marR="0" lvl="0" indent="0" algn="l" defTabSz="914400" rtl="0" eaLnBrk="1" fontAlgn="base" latinLnBrk="0" hangingPunct="1">
              <a:lnSpc>
                <a:spcPct val="350000"/>
              </a:lnSpc>
              <a:spcBef>
                <a:spcPts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兄女曰：“</a:t>
            </a:r>
            <a:r>
              <a:rPr kumimoji="0" lang="zh-CN" altLang="en-US" sz="2400" b="1" i="0" u="sng"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未若</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柳絮</a:t>
            </a:r>
            <a:r>
              <a:rPr kumimoji="0" lang="zh-CN" altLang="en-US" sz="2400" b="1" i="0" u="sng"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因风</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起。”公大笑乐。即</a:t>
            </a:r>
            <a:r>
              <a:rPr kumimoji="0" lang="zh-CN" altLang="en-US" sz="2400" b="1" i="0" u="sng"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公大兄无奕女</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，左将军</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王凝之</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妻也。　　　　　　                                     </a:t>
            </a:r>
          </a:p>
        </p:txBody>
      </p:sp>
      <p:sp>
        <p:nvSpPr>
          <p:cNvPr id="6" name="矩形 5"/>
          <p:cNvSpPr/>
          <p:nvPr/>
        </p:nvSpPr>
        <p:spPr>
          <a:xfrm>
            <a:off x="1630680" y="1291590"/>
            <a:ext cx="1797050"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不如，不及。</a:t>
            </a:r>
          </a:p>
        </p:txBody>
      </p:sp>
      <p:sp>
        <p:nvSpPr>
          <p:cNvPr id="9" name="矩形 8"/>
          <p:cNvSpPr/>
          <p:nvPr/>
        </p:nvSpPr>
        <p:spPr>
          <a:xfrm>
            <a:off x="2279650" y="2192338"/>
            <a:ext cx="2463800" cy="368300"/>
          </a:xfrm>
          <a:prstGeom prst="rect">
            <a:avLst/>
          </a:prstGeom>
          <a:solidFill>
            <a:schemeClr val="accent6">
              <a:lumMod val="20000"/>
              <a:lumOff val="80000"/>
            </a:schemeClr>
          </a:solid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乘风。因，趁、乘。</a:t>
            </a:r>
          </a:p>
        </p:txBody>
      </p:sp>
      <p:sp>
        <p:nvSpPr>
          <p:cNvPr id="10" name="矩形 9"/>
          <p:cNvSpPr/>
          <p:nvPr/>
        </p:nvSpPr>
        <p:spPr>
          <a:xfrm>
            <a:off x="5699760" y="2192655"/>
            <a:ext cx="3076575" cy="92333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指东晋诗人谢</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道韫</a:t>
            </a: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，谢无奕之女，聪慧有才辩。</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无奕，指谢安长兄谢奕，字无奕。</a:t>
            </a:r>
          </a:p>
        </p:txBody>
      </p:sp>
      <p:sp>
        <p:nvSpPr>
          <p:cNvPr id="11" name="矩形 10"/>
          <p:cNvSpPr/>
          <p:nvPr/>
        </p:nvSpPr>
        <p:spPr>
          <a:xfrm>
            <a:off x="539552" y="3507854"/>
            <a:ext cx="2703195"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字叔平</a:t>
            </a: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，书</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法家王羲之的次子，曾任左将军。</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bldLvl="0" animBg="1"/>
      <p:bldP spid="1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0"/>
          <p:cNvSpPr txBox="1"/>
          <p:nvPr/>
        </p:nvSpPr>
        <p:spPr>
          <a:xfrm>
            <a:off x="404177" y="843558"/>
            <a:ext cx="8344287" cy="3970318"/>
          </a:xfrm>
          <a:prstGeom prst="rect">
            <a:avLst/>
          </a:prstGeom>
          <a:noFill/>
          <a:ln w="9525">
            <a:noFill/>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smtClean="0">
                <a:ln>
                  <a:noFill/>
                </a:ln>
                <a:solidFill>
                  <a:srgbClr val="0000FF"/>
                </a:solidFill>
                <a:effectLst/>
                <a:uLnTx/>
                <a:uFillTx/>
                <a:latin typeface="楷体" pitchFamily="49" charset="-122"/>
                <a:ea typeface="楷体" pitchFamily="49" charset="-122"/>
                <a:cs typeface="+mn-cs"/>
              </a:rPr>
              <a:t>译文：</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谢太傅在一个寒冷的雪天把家人聚集在一起，跟子侄辈的人谈论文章的义理</a:t>
            </a:r>
            <a:r>
              <a:rPr kumimoji="0" lang="zh-CN" altLang="en-US" sz="24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a:t>
            </a:r>
            <a:r>
              <a:rPr lang="zh-CN" altLang="en-US" sz="2400" b="1" noProof="0" dirty="0">
                <a:latin typeface="楷体" panose="02010609060101010101" pitchFamily="49" charset="-122"/>
                <a:ea typeface="楷体" panose="02010609060101010101" pitchFamily="49" charset="-122"/>
                <a:sym typeface="+mn-ea"/>
              </a:rPr>
              <a:t>一会</a:t>
            </a:r>
            <a:r>
              <a:rPr lang="zh-CN" altLang="en-US" sz="2400" b="1" noProof="0" dirty="0" smtClean="0">
                <a:latin typeface="楷体" panose="02010609060101010101" pitchFamily="49" charset="-122"/>
                <a:ea typeface="楷体" panose="02010609060101010101" pitchFamily="49" charset="-122"/>
                <a:sym typeface="+mn-ea"/>
              </a:rPr>
              <a:t>儿，</a:t>
            </a:r>
            <a:r>
              <a:rPr kumimoji="0" lang="zh-CN" altLang="en-US" sz="24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雪</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下得紧了，太傅高兴地说：</a:t>
            </a: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白雪纷纷扬扬的像什么呢？</a:t>
            </a: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他哥哥的长子谢朗说：</a:t>
            </a: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把盐撒在空中差不多可以相比。”他哥哥的女儿谢道韫说：“不如比作柳絮乘着风满天飞舞。”太傅高兴得大笑了起来。</a:t>
            </a: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谢道韫</a:t>
            </a:r>
            <a:r>
              <a:rPr kumimoji="0" lang="en-US" altLang="zh-CN"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是太傅的大哥谢无奕的女儿，左将军王凝之的妻子。</a:t>
            </a:r>
            <a:endParaRPr kumimoji="0" lang="zh-CN" altLang="en-US" sz="2400" b="1" i="0" u="none" strike="noStrike" kern="1200" cap="none" spc="0" normalizeH="0" baseline="0" noProof="0" dirty="0">
              <a:ln>
                <a:noFill/>
              </a:ln>
              <a:effectLst/>
              <a:uLnTx/>
              <a:uFillTx/>
              <a:latin typeface="楷体" pitchFamily="49" charset="-122"/>
              <a:ea typeface="楷体" pitchFamily="49" charset="-122"/>
              <a:cs typeface="+mn-cs"/>
            </a:endParaRPr>
          </a:p>
        </p:txBody>
      </p:sp>
      <p:grpSp>
        <p:nvGrpSpPr>
          <p:cNvPr id="19459" name="组合 8"/>
          <p:cNvGrpSpPr/>
          <p:nvPr/>
        </p:nvGrpSpPr>
        <p:grpSpPr>
          <a:xfrm>
            <a:off x="0" y="-20637"/>
            <a:ext cx="2006600" cy="523875"/>
            <a:chOff x="70" y="-63"/>
            <a:chExt cx="3161" cy="824"/>
          </a:xfrm>
        </p:grpSpPr>
        <p:sp>
          <p:nvSpPr>
            <p:cNvPr id="19460"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Heiti SC Medium" pitchFamily="2" charset="-128"/>
                  <a:ea typeface="Heiti SC Medium" pitchFamily="2" charset="-128"/>
                  <a:cs typeface="+mn-cs"/>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7" name="组合 9"/>
          <p:cNvGrpSpPr/>
          <p:nvPr/>
        </p:nvGrpSpPr>
        <p:grpSpPr>
          <a:xfrm>
            <a:off x="44450" y="-39687"/>
            <a:ext cx="2006600" cy="522287"/>
            <a:chOff x="70" y="-63"/>
            <a:chExt cx="3160" cy="824"/>
          </a:xfrm>
        </p:grpSpPr>
        <p:sp>
          <p:nvSpPr>
            <p:cNvPr id="20488"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TextBox 5"/>
          <p:cNvSpPr txBox="1"/>
          <p:nvPr/>
        </p:nvSpPr>
        <p:spPr>
          <a:xfrm>
            <a:off x="390218" y="627534"/>
            <a:ext cx="8358246" cy="1200329"/>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本文中营造了一种怎样的家庭氛围？从哪些词语可以看出来？</a:t>
            </a:r>
            <a:endPar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 name="矩形 6"/>
          <p:cNvSpPr/>
          <p:nvPr/>
        </p:nvSpPr>
        <p:spPr>
          <a:xfrm>
            <a:off x="1424598" y="2038077"/>
            <a:ext cx="6243746" cy="830997"/>
          </a:xfrm>
          <a:prstGeom prst="rect">
            <a:avLst/>
          </a:prstGeom>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营造了一种融洽、儒雅、欢快、轻松、温馨的家庭氛围。</a:t>
            </a:r>
          </a:p>
        </p:txBody>
      </p:sp>
      <p:sp>
        <p:nvSpPr>
          <p:cNvPr id="8" name="矩形 7"/>
          <p:cNvSpPr/>
          <p:nvPr/>
        </p:nvSpPr>
        <p:spPr>
          <a:xfrm>
            <a:off x="1403648" y="2964889"/>
            <a:ext cx="6120680" cy="83099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从“寒雪”“内集”“欣然”“大笑”等词语可以看出来。</a:t>
            </a:r>
            <a:endParaRPr kumimoji="0" lang="zh-CN" altLang="en-US" sz="18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508104" y="1478880"/>
            <a:ext cx="3635896" cy="3613150"/>
          </a:xfrm>
          <a:prstGeom prst="rect">
            <a:avLst/>
          </a:prstGeom>
        </p:spPr>
      </p:pic>
      <p:pic>
        <p:nvPicPr>
          <p:cNvPr id="4" name="图片 3"/>
          <p:cNvPicPr>
            <a:picLocks noChangeAspect="1"/>
          </p:cNvPicPr>
          <p:nvPr/>
        </p:nvPicPr>
        <p:blipFill>
          <a:blip r:embed="rId3"/>
          <a:stretch>
            <a:fillRect/>
          </a:stretch>
        </p:blipFill>
        <p:spPr>
          <a:xfrm>
            <a:off x="37147" y="31224"/>
            <a:ext cx="4330065" cy="3836670"/>
          </a:xfrm>
          <a:prstGeom prst="rect">
            <a:avLst/>
          </a:prstGeom>
        </p:spPr>
      </p:pic>
      <p:sp>
        <p:nvSpPr>
          <p:cNvPr id="5" name="文本框 4"/>
          <p:cNvSpPr txBox="1"/>
          <p:nvPr/>
        </p:nvSpPr>
        <p:spPr>
          <a:xfrm>
            <a:off x="1222266" y="3812540"/>
            <a:ext cx="2053590" cy="6451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CC"/>
                </a:solidFill>
                <a:effectLst/>
                <a:uLnTx/>
                <a:uFillTx/>
                <a:latin typeface="黑体" panose="02010600030101010101" pitchFamily="49" charset="-122"/>
                <a:ea typeface="黑体" panose="02010600030101010101" pitchFamily="49" charset="-122"/>
                <a:cs typeface="+mn-cs"/>
              </a:rPr>
              <a:t>孔融让梨</a:t>
            </a:r>
          </a:p>
        </p:txBody>
      </p:sp>
      <p:sp>
        <p:nvSpPr>
          <p:cNvPr id="6" name="文本框 5"/>
          <p:cNvSpPr txBox="1"/>
          <p:nvPr/>
        </p:nvSpPr>
        <p:spPr>
          <a:xfrm>
            <a:off x="6516216" y="846470"/>
            <a:ext cx="2053590" cy="6451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CC"/>
                </a:solidFill>
                <a:effectLst/>
                <a:uLnTx/>
                <a:uFillTx/>
                <a:latin typeface="黑体" panose="02010600030101010101" pitchFamily="49" charset="-122"/>
                <a:ea typeface="黑体" panose="02010600030101010101" pitchFamily="49" charset="-122"/>
                <a:cs typeface="+mn-cs"/>
              </a:rPr>
              <a:t>王冕学画</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7" name="组合 9"/>
          <p:cNvGrpSpPr/>
          <p:nvPr/>
        </p:nvGrpSpPr>
        <p:grpSpPr>
          <a:xfrm>
            <a:off x="44450" y="-39687"/>
            <a:ext cx="2006600" cy="522287"/>
            <a:chOff x="70" y="-63"/>
            <a:chExt cx="3160" cy="824"/>
          </a:xfrm>
        </p:grpSpPr>
        <p:sp>
          <p:nvSpPr>
            <p:cNvPr id="20488"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矩形 5"/>
          <p:cNvSpPr/>
          <p:nvPr/>
        </p:nvSpPr>
        <p:spPr>
          <a:xfrm>
            <a:off x="462796" y="671279"/>
            <a:ext cx="8429684" cy="964367"/>
          </a:xfrm>
          <a:prstGeom prst="rect">
            <a:avLst/>
          </a:prstGeom>
        </p:spPr>
        <p:txBody>
          <a:bodyPr wrap="square">
            <a:spAutoFit/>
          </a:bodyPr>
          <a:lstStyle/>
          <a:p>
            <a:pPr marL="0" marR="0" lvl="0" indent="0" algn="l" defTabSz="914400" rtl="0" eaLnBrk="0" fontAlgn="base" latinLnBrk="0" hangingPunct="0">
              <a:lnSpc>
                <a:spcPts val="34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把雪比作盐，比作柳絮，到底哪一个好？还可以用哪些事物来比喻雪？</a:t>
            </a:r>
            <a:endParaRPr kumimoji="0" lang="zh-CN" altLang="en-US"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7" name="TextBox 6"/>
          <p:cNvSpPr txBox="1"/>
          <p:nvPr/>
        </p:nvSpPr>
        <p:spPr>
          <a:xfrm>
            <a:off x="285720" y="1851670"/>
            <a:ext cx="8643998" cy="2308324"/>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甲：</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我认为“撒盐空中”一喻好，雪的颜色和下落之态，跟盐比较接近，而柳絮呈灰白色，在风中往上扬，甚至飞得更高更远，跟雪的飘舞方式不同。写物必须首先求得形似而后达于神似，形似是基础。</a:t>
            </a:r>
          </a:p>
        </p:txBody>
      </p:sp>
      <p:sp>
        <p:nvSpPr>
          <p:cNvPr id="8" name="矩形 7"/>
          <p:cNvSpPr/>
          <p:nvPr/>
        </p:nvSpPr>
        <p:spPr>
          <a:xfrm>
            <a:off x="285720" y="3204508"/>
            <a:ext cx="8643998"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_GB2312" panose="02010609030101010101" charset="-122"/>
                <a:ea typeface="楷体_GB2312" panose="02010609030101010101" charset="-122"/>
                <a:cs typeface="+mn-cs"/>
              </a:rPr>
              <a:t>    </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887011"/>
            <a:ext cx="8424936" cy="2308324"/>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乙：</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我认为“柳絮因风起”一喻好，它给人以春天即将到来的感觉，有深刻的意蕴。而“撒盐”一喻所缺乏的恰恰是意蕴。 好的诗句要有意象，意象是物象和意蕴的统一，</a:t>
            </a:r>
            <a:endPar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“柳絮</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一喻就好在有意象。</a:t>
            </a:r>
            <a:endParaRPr kumimoji="0" lang="zh-CN" altLang="en-US"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3" name="TextBox 2"/>
          <p:cNvSpPr txBox="1"/>
          <p:nvPr/>
        </p:nvSpPr>
        <p:spPr>
          <a:xfrm>
            <a:off x="1187624" y="3406229"/>
            <a:ext cx="6929486"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rPr>
              <a:t>还可以用“鹅毛”“蒲公英的孩子”等来比喻雪。</a:t>
            </a:r>
          </a:p>
        </p:txBody>
      </p:sp>
      <p:grpSp>
        <p:nvGrpSpPr>
          <p:cNvPr id="4" name="组合 9"/>
          <p:cNvGrpSpPr/>
          <p:nvPr/>
        </p:nvGrpSpPr>
        <p:grpSpPr>
          <a:xfrm>
            <a:off x="44450" y="-39687"/>
            <a:ext cx="2006600" cy="522287"/>
            <a:chOff x="70" y="-63"/>
            <a:chExt cx="3160" cy="824"/>
          </a:xfrm>
        </p:grpSpPr>
        <p:sp>
          <p:nvSpPr>
            <p:cNvPr id="5"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0" name="组合 9"/>
          <p:cNvGrpSpPr/>
          <p:nvPr/>
        </p:nvGrpSpPr>
        <p:grpSpPr>
          <a:xfrm>
            <a:off x="44450" y="-38100"/>
            <a:ext cx="2006600" cy="522288"/>
            <a:chOff x="70" y="-63"/>
            <a:chExt cx="3160" cy="824"/>
          </a:xfrm>
        </p:grpSpPr>
        <p:sp>
          <p:nvSpPr>
            <p:cNvPr id="2561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2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矩形 5"/>
          <p:cNvSpPr/>
          <p:nvPr/>
        </p:nvSpPr>
        <p:spPr>
          <a:xfrm>
            <a:off x="460516" y="627534"/>
            <a:ext cx="8143932" cy="83099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“公大笑乐”该如何理解？谢太傅到底认为谁回答得最好？</a:t>
            </a:r>
            <a:endPar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 name="TextBox 6"/>
          <p:cNvSpPr txBox="1"/>
          <p:nvPr/>
        </p:nvSpPr>
        <p:spPr>
          <a:xfrm>
            <a:off x="611560" y="1419622"/>
            <a:ext cx="7848872" cy="1477328"/>
          </a:xfrm>
          <a:prstGeom prst="rect">
            <a:avLst/>
          </a:prstGeom>
          <a:noFill/>
        </p:spPr>
        <p:txBody>
          <a:bodyPr wrap="square" rtlCol="0">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谢太傅对以上两个答案的优劣未作评定，而是“大笑乐”，十分耐人寻味，营造了一种融洽、欢快、轻松、温馨的家庭氛围。</a:t>
            </a:r>
          </a:p>
        </p:txBody>
      </p:sp>
      <p:sp>
        <p:nvSpPr>
          <p:cNvPr id="2" name="TextBox 1"/>
          <p:cNvSpPr txBox="1"/>
          <p:nvPr/>
        </p:nvSpPr>
        <p:spPr>
          <a:xfrm>
            <a:off x="611560" y="2931790"/>
            <a:ext cx="7704856" cy="83099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    从文中谢安“大笑乐”的反应来看，他倾向于“柳絮因风起”的说法。</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4450" y="-38100"/>
            <a:ext cx="2006600" cy="522288"/>
            <a:chOff x="70" y="-63"/>
            <a:chExt cx="3160" cy="824"/>
          </a:xfrm>
        </p:grpSpPr>
        <p:sp>
          <p:nvSpPr>
            <p:cNvPr id="3"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矩形 5"/>
          <p:cNvSpPr/>
          <p:nvPr/>
        </p:nvSpPr>
        <p:spPr>
          <a:xfrm>
            <a:off x="964572" y="885949"/>
            <a:ext cx="6847788"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说一说：</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你认为哪种比喻更好？说说你的想法。</a:t>
            </a:r>
            <a:endPar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 name="TextBox 6"/>
          <p:cNvSpPr txBox="1"/>
          <p:nvPr/>
        </p:nvSpPr>
        <p:spPr>
          <a:xfrm>
            <a:off x="755576" y="1615609"/>
            <a:ext cx="7494537" cy="943528"/>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示例一：</a:t>
            </a:r>
            <a:r>
              <a:rPr kumimoji="0" lang="zh-CN" altLang="en-US" sz="20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“柳絮因风起”更好，因为它写出了雪花飘舞的轻盈状态，“柳絮”是轻盈的，“盐”却是沉重的颗粒，缺乏美感。</a:t>
            </a:r>
          </a:p>
        </p:txBody>
      </p:sp>
      <p:sp>
        <p:nvSpPr>
          <p:cNvPr id="8" name="TextBox 7"/>
          <p:cNvSpPr txBox="1"/>
          <p:nvPr/>
        </p:nvSpPr>
        <p:spPr>
          <a:xfrm>
            <a:off x="755576" y="2693407"/>
            <a:ext cx="7416824" cy="1405193"/>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示例二：</a:t>
            </a:r>
            <a:r>
              <a:rPr kumimoji="0" lang="zh-CN" altLang="en-US" sz="20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“撒盐空中”更好，因为文中说到“雪骤”，大雪下得密集时，只见雪粒片直落，看不见雪花轻飘曼舞的样子。“撒盐空中”的比喻，也许更为真切地描摹了当时的场景。</a:t>
            </a:r>
          </a:p>
        </p:txBody>
      </p:sp>
    </p:spTree>
    <p:extLst>
      <p:ext uri="{BB962C8B-B14F-4D97-AF65-F5344CB8AC3E}">
        <p14:creationId xmlns:p14="http://schemas.microsoft.com/office/powerpoint/2010/main" val="231446290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31" name="组合 9"/>
          <p:cNvGrpSpPr/>
          <p:nvPr/>
        </p:nvGrpSpPr>
        <p:grpSpPr>
          <a:xfrm>
            <a:off x="44450" y="-38100"/>
            <a:ext cx="2006600" cy="522288"/>
            <a:chOff x="70" y="-63"/>
            <a:chExt cx="3160" cy="824"/>
          </a:xfrm>
        </p:grpSpPr>
        <p:sp>
          <p:nvSpPr>
            <p:cNvPr id="26632"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矩形 5"/>
          <p:cNvSpPr/>
          <p:nvPr/>
        </p:nvSpPr>
        <p:spPr>
          <a:xfrm>
            <a:off x="1428728" y="1000114"/>
            <a:ext cx="6500858" cy="559769"/>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4.</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文章结尾交待了谢道韫的身份，有什么用意</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p>
        </p:txBody>
      </p:sp>
      <p:sp>
        <p:nvSpPr>
          <p:cNvPr id="7" name="TextBox 6"/>
          <p:cNvSpPr txBox="1"/>
          <p:nvPr/>
        </p:nvSpPr>
        <p:spPr>
          <a:xfrm>
            <a:off x="827584" y="1875477"/>
            <a:ext cx="7572428" cy="1243033"/>
          </a:xfrm>
          <a:prstGeom prst="rect">
            <a:avLst/>
          </a:prstGeom>
          <a:noFill/>
        </p:spPr>
        <p:txBody>
          <a:bodyPr wrap="square" rtlCol="0">
            <a:spAutoFit/>
          </a:bodyPr>
          <a:lstStyle/>
          <a:p>
            <a:pPr marL="0" marR="0" lvl="0" indent="0" algn="l" defTabSz="914400" rtl="0" eaLnBrk="0" fontAlgn="base" latinLnBrk="0" hangingPunct="0">
              <a:lnSpc>
                <a:spcPct val="17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effectLst/>
                <a:uLnTx/>
                <a:uFillTx/>
                <a:latin typeface="楷体" pitchFamily="49" charset="-122"/>
                <a:ea typeface="楷体" pitchFamily="49" charset="-122"/>
                <a:cs typeface="+mn-cs"/>
              </a:rPr>
              <a:t>补充交代了谢道韫的身份，是一个有力的暗示，表明作者赞赏谢道韫的才气。</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rot="555800">
            <a:off x="4602163" y="1076405"/>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97350" y="1082755"/>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78250" y="1082755"/>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68675" y="1090692"/>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8374" name="矩形 1"/>
          <p:cNvSpPr/>
          <p:nvPr/>
        </p:nvSpPr>
        <p:spPr>
          <a:xfrm>
            <a:off x="3333750" y="958930"/>
            <a:ext cx="1743075"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概括主题</a:t>
            </a:r>
          </a:p>
        </p:txBody>
      </p:sp>
      <p:grpSp>
        <p:nvGrpSpPr>
          <p:cNvPr id="2" name="组合 13"/>
          <p:cNvGrpSpPr/>
          <p:nvPr/>
        </p:nvGrpSpPr>
        <p:grpSpPr>
          <a:xfrm>
            <a:off x="28575" y="-20637"/>
            <a:ext cx="2006600" cy="522287"/>
            <a:chOff x="70" y="-63"/>
            <a:chExt cx="3160" cy="822"/>
          </a:xfrm>
        </p:grpSpPr>
        <p:sp>
          <p:nvSpPr>
            <p:cNvPr id="58377"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课堂小结</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11" name="TextBox 10"/>
          <p:cNvSpPr txBox="1"/>
          <p:nvPr/>
        </p:nvSpPr>
        <p:spPr>
          <a:xfrm>
            <a:off x="683568" y="1681520"/>
            <a:ext cx="7929618" cy="1799019"/>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en-US" altLang="zh-CN"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咏雪</a:t>
            </a:r>
            <a:r>
              <a:rPr kumimoji="0" lang="en-US" altLang="zh-CN"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借谢太傅在家中与子侄辈咏雪一事，表现了谢道韫的</a:t>
            </a:r>
            <a:r>
              <a:rPr kumimoji="0" lang="zh-CN" altLang="en-US" sz="26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文学才华和聪明机智</a:t>
            </a:r>
            <a:r>
              <a:rPr kumimoji="0" lang="zh-CN" altLang="en-US" sz="26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，同时也透露出一种生活的雅趣和文化的传承。</a:t>
            </a:r>
          </a:p>
        </p:txBody>
      </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2"/>
          <p:cNvSpPr/>
          <p:nvPr/>
        </p:nvSpPr>
        <p:spPr>
          <a:xfrm>
            <a:off x="1187624" y="699542"/>
            <a:ext cx="3791423" cy="523220"/>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语言</a:t>
            </a:r>
            <a:r>
              <a:rPr lang="zh-CN" altLang="en-US" sz="2800" b="1" dirty="0">
                <a:solidFill>
                  <a:srgbClr val="FF0000"/>
                </a:solidFill>
                <a:latin typeface="宋体" panose="02010600030101010101" pitchFamily="2" charset="-122"/>
              </a:rPr>
              <a:t>精练</a:t>
            </a:r>
            <a:r>
              <a:rPr kumimoji="0" lang="zh-CN" altLang="en-US" sz="28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意蕴含蓄。</a:t>
            </a:r>
            <a:endParaRPr kumimoji="0" lang="en-US" altLang="zh-CN"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grpSp>
        <p:nvGrpSpPr>
          <p:cNvPr id="2" name="组合 8"/>
          <p:cNvGrpSpPr/>
          <p:nvPr/>
        </p:nvGrpSpPr>
        <p:grpSpPr>
          <a:xfrm>
            <a:off x="34925" y="-20637"/>
            <a:ext cx="2008188" cy="523875"/>
            <a:chOff x="70" y="-63"/>
            <a:chExt cx="3161" cy="824"/>
          </a:xfrm>
        </p:grpSpPr>
        <p:sp>
          <p:nvSpPr>
            <p:cNvPr id="6042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写作特色</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8" name="TextBox 7"/>
          <p:cNvSpPr txBox="1"/>
          <p:nvPr/>
        </p:nvSpPr>
        <p:spPr>
          <a:xfrm>
            <a:off x="611560" y="1275606"/>
            <a:ext cx="7929618" cy="2862322"/>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文章开头短短十五个字，却涵盖了时间、地点、人物和事件，可谓精练之至。本文只是客观地将谢家儿女咏雪一事的始末写出，作者并没有直接表明自己的态度，只是在结尾处补充交代了谢道韫的身份，而作者的意图就蕴于这简洁的</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叙</a:t>
            </a:r>
            <a:r>
              <a:rPr kumimoji="0" lang="zh-CN" altLang="en-US" sz="2400" b="1" i="0"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述</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之中</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p>
        </p:txBody>
      </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2"/>
          <p:cNvSpPr txBox="1">
            <a:spLocks noChangeArrowheads="1"/>
          </p:cNvSpPr>
          <p:nvPr/>
        </p:nvSpPr>
        <p:spPr bwMode="auto">
          <a:xfrm>
            <a:off x="1500166" y="928676"/>
            <a:ext cx="5567362" cy="2677656"/>
          </a:xfrm>
          <a:prstGeom prst="rect">
            <a:avLst/>
          </a:prstGeom>
          <a:noFill/>
          <a:ln w="9525">
            <a:noFill/>
            <a:miter lim="800000"/>
          </a:ln>
        </p:spPr>
        <p:txBody>
          <a:bodyPr>
            <a:spAutoFit/>
          </a:body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交代咏雪背景：人物、事件、环境</a:t>
            </a:r>
            <a:endParaRPr kumimoji="0" lang="en-US" altLang="zh-CN"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叙述咏雪事件：一问、两答</a:t>
            </a:r>
            <a:endParaRPr kumimoji="0" lang="en-US" altLang="zh-CN"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补述“兄女”身份</a:t>
            </a:r>
          </a:p>
        </p:txBody>
      </p:sp>
      <p:sp>
        <p:nvSpPr>
          <p:cNvPr id="3" name="左大括号 2"/>
          <p:cNvSpPr/>
          <p:nvPr/>
        </p:nvSpPr>
        <p:spPr>
          <a:xfrm>
            <a:off x="1203325" y="1428742"/>
            <a:ext cx="225403" cy="1903421"/>
          </a:xfrm>
          <a:prstGeom prst="leftBrace">
            <a:avLst>
              <a:gd name="adj1" fmla="val 52450"/>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4" name="Text Box 12"/>
          <p:cNvSpPr txBox="1">
            <a:spLocks noChangeArrowheads="1"/>
          </p:cNvSpPr>
          <p:nvPr/>
        </p:nvSpPr>
        <p:spPr bwMode="auto">
          <a:xfrm>
            <a:off x="500034" y="1928808"/>
            <a:ext cx="677108" cy="954088"/>
          </a:xfrm>
          <a:prstGeom prst="rect">
            <a:avLst/>
          </a:prstGeom>
          <a:noFill/>
          <a:ln w="9525">
            <a:noFill/>
            <a:miter lim="800000"/>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咏雪</a:t>
            </a:r>
          </a:p>
        </p:txBody>
      </p:sp>
      <p:sp>
        <p:nvSpPr>
          <p:cNvPr id="5" name="右大括号 4"/>
          <p:cNvSpPr/>
          <p:nvPr/>
        </p:nvSpPr>
        <p:spPr>
          <a:xfrm>
            <a:off x="7143768" y="1428742"/>
            <a:ext cx="214314" cy="1785950"/>
          </a:xfrm>
          <a:prstGeom prst="rightBrace">
            <a:avLst>
              <a:gd name="adj1" fmla="val 49587"/>
              <a:gd name="adj2" fmla="val 50905"/>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6" name="Text Box 12"/>
          <p:cNvSpPr txBox="1">
            <a:spLocks noChangeArrowheads="1"/>
          </p:cNvSpPr>
          <p:nvPr/>
        </p:nvSpPr>
        <p:spPr bwMode="auto">
          <a:xfrm>
            <a:off x="7442096" y="1285866"/>
            <a:ext cx="1071062" cy="2235200"/>
          </a:xfrm>
          <a:prstGeom prst="rect">
            <a:avLst/>
          </a:prstGeom>
          <a:noFill/>
          <a:ln w="9525">
            <a:noFill/>
            <a:miter lim="800000"/>
          </a:ln>
        </p:spPr>
        <p:txBody>
          <a:bodyPr vert="eaVert">
            <a:spAutoFit/>
          </a:body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赞赏谢道韫的</a:t>
            </a:r>
            <a:endPar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聪明才智</a:t>
            </a:r>
          </a:p>
        </p:txBody>
      </p:sp>
      <p:grpSp>
        <p:nvGrpSpPr>
          <p:cNvPr id="7" name="组合 35"/>
          <p:cNvGrpSpPr/>
          <p:nvPr/>
        </p:nvGrpSpPr>
        <p:grpSpPr>
          <a:xfrm>
            <a:off x="44450" y="-20637"/>
            <a:ext cx="2006600" cy="523875"/>
            <a:chOff x="70" y="-63"/>
            <a:chExt cx="3161" cy="824"/>
          </a:xfrm>
        </p:grpSpPr>
        <p:sp>
          <p:nvSpPr>
            <p:cNvPr id="8"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板书设计</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1520" y="627534"/>
            <a:ext cx="8963516" cy="8299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看到同学们一双双充满智慧的眼睛，我就不由得想起了冰心的一首诗：</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p>
        </p:txBody>
      </p:sp>
      <p:sp>
        <p:nvSpPr>
          <p:cNvPr id="4" name="文本框 3"/>
          <p:cNvSpPr txBox="1"/>
          <p:nvPr/>
        </p:nvSpPr>
        <p:spPr>
          <a:xfrm>
            <a:off x="2392045" y="1275606"/>
            <a:ext cx="3779520" cy="2194560"/>
          </a:xfrm>
          <a:prstGeom prst="rect">
            <a:avLst/>
          </a:prstGeom>
          <a:noFill/>
        </p:spPr>
        <p:txBody>
          <a:bodyPr wrap="square" rtlCol="0">
            <a:spAutoFit/>
          </a:bodyPr>
          <a:lstStyle/>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万千的天使</a:t>
            </a:r>
          </a:p>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要起来歌颂小孩子</a:t>
            </a:r>
          </a:p>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小孩子那细小的身躯里</a:t>
            </a:r>
          </a:p>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含着伟大的灵魂</a:t>
            </a:r>
          </a:p>
          <a:p>
            <a:pPr marL="0" marR="0" lvl="0" indent="0" algn="l" defTabSz="914400" rtl="0" eaLnBrk="0" fontAlgn="base" latinLnBrk="0" hangingPunct="0">
              <a:lnSpc>
                <a:spcPts val="328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有着无穷的机智</a:t>
            </a:r>
          </a:p>
        </p:txBody>
      </p:sp>
      <p:sp>
        <p:nvSpPr>
          <p:cNvPr id="5" name="文本框 4"/>
          <p:cNvSpPr txBox="1"/>
          <p:nvPr/>
        </p:nvSpPr>
        <p:spPr>
          <a:xfrm>
            <a:off x="423609" y="3461102"/>
            <a:ext cx="8468871" cy="119888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是啊，在我国古代文献中就记录着许多聪颖机智的少年儿童，</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rPr>
              <a:t>他们</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的故事至今流传。这节课我们就来认识《世说新语》中的一位聪慧少年</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陈元方</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grpSp>
        <p:nvGrpSpPr>
          <p:cNvPr id="45059" name="组合 5"/>
          <p:cNvGrpSpPr/>
          <p:nvPr/>
        </p:nvGrpSpPr>
        <p:grpSpPr>
          <a:xfrm>
            <a:off x="276860" y="97155"/>
            <a:ext cx="1630363" cy="400050"/>
            <a:chOff x="160049" y="525491"/>
            <a:chExt cx="1629583" cy="400110"/>
          </a:xfrm>
        </p:grpSpPr>
        <p:pic>
          <p:nvPicPr>
            <p:cNvPr id="7" name="图片 6"/>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45061" name="文本框 11"/>
            <p:cNvSpPr txBox="1"/>
            <p:nvPr/>
          </p:nvSpPr>
          <p:spPr>
            <a:xfrm>
              <a:off x="172162" y="525491"/>
              <a:ext cx="1231486" cy="400110"/>
            </a:xfrm>
            <a:prstGeom prst="rect">
              <a:avLst/>
            </a:prstGeom>
            <a:noFill/>
            <a:ln w="9525">
              <a:noFill/>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第二课时</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16" descr="F:\QQDownloads\1193762049\Image\C2C\MU@@QK8}H1XG8WCYKDXTX`V.jpg"/>
          <p:cNvPicPr>
            <a:picLocks noChangeAspect="1"/>
          </p:cNvPicPr>
          <p:nvPr/>
        </p:nvPicPr>
        <p:blipFill>
          <a:blip r:embed="rId2"/>
          <a:stretch>
            <a:fillRect/>
          </a:stretch>
        </p:blipFill>
        <p:spPr>
          <a:xfrm>
            <a:off x="3175" y="-20538"/>
            <a:ext cx="9144000" cy="5123815"/>
          </a:xfrm>
          <a:prstGeom prst="rect">
            <a:avLst/>
          </a:prstGeom>
          <a:noFill/>
          <a:ln w="9525">
            <a:noFill/>
          </a:ln>
        </p:spPr>
      </p:pic>
      <p:sp>
        <p:nvSpPr>
          <p:cNvPr id="4" name="TextBox 48">
            <a:extLst/>
          </p:cNvPr>
          <p:cNvSpPr txBox="1"/>
          <p:nvPr/>
        </p:nvSpPr>
        <p:spPr>
          <a:xfrm>
            <a:off x="2411760" y="915566"/>
            <a:ext cx="5472608"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Kaiti SC"/>
              </a:rPr>
              <a:t>陈太丘与友期行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03573" y="762049"/>
            <a:ext cx="8319070" cy="4247317"/>
          </a:xfrm>
          <a:prstGeom prst="rect">
            <a:avLst/>
          </a:prstGeom>
          <a:noFill/>
        </p:spPr>
        <p:txBody>
          <a:bodyPr wrap="square" rtlCol="0">
            <a:spAutoFit/>
          </a:bodyPr>
          <a:lstStyle/>
          <a:p>
            <a:pPr lvl="0">
              <a:lnSpc>
                <a:spcPct val="150000"/>
              </a:lnSpc>
              <a:defRPr/>
            </a:pPr>
            <a:r>
              <a:rPr lang="zh-CN" altLang="en-US" sz="3600" b="1" dirty="0" smtClean="0">
                <a:solidFill>
                  <a:srgbClr val="0000CC"/>
                </a:solidFill>
                <a:latin typeface="楷体" panose="02010609060101010101" pitchFamily="49" charset="-122"/>
                <a:ea typeface="楷体" panose="02010609060101010101" pitchFamily="49" charset="-122"/>
              </a:rPr>
              <a:t>    同</a:t>
            </a:r>
            <a:r>
              <a:rPr lang="zh-CN" altLang="en-US" sz="3600" b="1" dirty="0">
                <a:solidFill>
                  <a:srgbClr val="0000CC"/>
                </a:solidFill>
                <a:latin typeface="楷体" panose="02010609060101010101" pitchFamily="49" charset="-122"/>
                <a:ea typeface="楷体" panose="02010609060101010101" pitchFamily="49" charset="-122"/>
              </a:rPr>
              <a:t>学们，我们一起看看古代这</a:t>
            </a:r>
            <a:r>
              <a:rPr lang="zh-CN" altLang="en-US" sz="3600" b="1" dirty="0" smtClean="0">
                <a:solidFill>
                  <a:srgbClr val="0000CC"/>
                </a:solidFill>
                <a:latin typeface="楷体" panose="02010609060101010101" pitchFamily="49" charset="-122"/>
                <a:ea typeface="楷体" panose="02010609060101010101" pitchFamily="49" charset="-122"/>
              </a:rPr>
              <a:t>四</a:t>
            </a:r>
            <a:r>
              <a:rPr lang="zh-CN" altLang="en-US" sz="3600" b="1" dirty="0" smtClean="0">
                <a:solidFill>
                  <a:srgbClr val="0000CC"/>
                </a:solidFill>
                <a:latin typeface="楷体" panose="02010609060101010101" pitchFamily="49" charset="-122"/>
                <a:ea typeface="楷体" panose="02010609060101010101" pitchFamily="49" charset="-122"/>
              </a:rPr>
              <a:t>个少年</a:t>
            </a:r>
            <a:r>
              <a:rPr lang="zh-CN" altLang="en-US" sz="3600" b="1" dirty="0">
                <a:solidFill>
                  <a:srgbClr val="0000CC"/>
                </a:solidFill>
                <a:latin typeface="楷体" panose="02010609060101010101" pitchFamily="49" charset="-122"/>
                <a:ea typeface="楷体" panose="02010609060101010101" pitchFamily="49" charset="-122"/>
              </a:rPr>
              <a:t>的故事吧！如曹冲称象、司马光砸缸、孔融让梨、王冕学画</a:t>
            </a:r>
            <a:r>
              <a:rPr lang="en-US" altLang="zh-CN" sz="3600" b="1" dirty="0">
                <a:solidFill>
                  <a:srgbClr val="0000CC"/>
                </a:solidFill>
                <a:latin typeface="楷体" panose="02010609060101010101" pitchFamily="49" charset="-122"/>
                <a:ea typeface="楷体" panose="02010609060101010101" pitchFamily="49" charset="-122"/>
              </a:rPr>
              <a:t>……</a:t>
            </a:r>
            <a:r>
              <a:rPr lang="zh-CN" altLang="en-US" sz="3600" b="1" dirty="0" smtClean="0">
                <a:solidFill>
                  <a:srgbClr val="0000CC"/>
                </a:solidFill>
                <a:latin typeface="楷体" panose="02010609060101010101" pitchFamily="49" charset="-122"/>
                <a:ea typeface="楷体" panose="02010609060101010101" pitchFamily="49" charset="-122"/>
              </a:rPr>
              <a:t>今</a:t>
            </a:r>
            <a:r>
              <a:rPr lang="zh-CN" altLang="en-US" sz="3600" b="1" dirty="0">
                <a:solidFill>
                  <a:srgbClr val="0000CC"/>
                </a:solidFill>
                <a:latin typeface="楷体" panose="02010609060101010101" pitchFamily="49" charset="-122"/>
                <a:ea typeface="楷体" panose="02010609060101010101" pitchFamily="49" charset="-122"/>
              </a:rPr>
              <a:t>天，让我们走进</a:t>
            </a:r>
            <a:r>
              <a:rPr lang="en-US" altLang="zh-CN" sz="3600" b="1" dirty="0">
                <a:solidFill>
                  <a:srgbClr val="0000CC"/>
                </a:solidFill>
                <a:latin typeface="楷体" panose="02010609060101010101" pitchFamily="49" charset="-122"/>
                <a:ea typeface="楷体" panose="02010609060101010101" pitchFamily="49" charset="-122"/>
              </a:rPr>
              <a:t>《</a:t>
            </a:r>
            <a:r>
              <a:rPr lang="zh-CN" altLang="en-US" sz="3600" b="1" dirty="0">
                <a:solidFill>
                  <a:srgbClr val="0000CC"/>
                </a:solidFill>
                <a:latin typeface="楷体" panose="02010609060101010101" pitchFamily="49" charset="-122"/>
                <a:ea typeface="楷体" panose="02010609060101010101" pitchFamily="49" charset="-122"/>
              </a:rPr>
              <a:t>世说新语</a:t>
            </a:r>
            <a:r>
              <a:rPr lang="en-US" altLang="zh-CN" sz="3600" b="1" dirty="0">
                <a:solidFill>
                  <a:srgbClr val="0000CC"/>
                </a:solidFill>
                <a:latin typeface="楷体" panose="02010609060101010101" pitchFamily="49" charset="-122"/>
                <a:ea typeface="楷体" panose="02010609060101010101" pitchFamily="49" charset="-122"/>
              </a:rPr>
              <a:t>》</a:t>
            </a:r>
            <a:r>
              <a:rPr lang="zh-CN" altLang="en-US" sz="3600" b="1" dirty="0" smtClean="0">
                <a:solidFill>
                  <a:srgbClr val="0000CC"/>
                </a:solidFill>
                <a:latin typeface="楷体" panose="02010609060101010101" pitchFamily="49" charset="-122"/>
                <a:ea typeface="楷体" panose="02010609060101010101" pitchFamily="49" charset="-122"/>
              </a:rPr>
              <a:t>，再认</a:t>
            </a:r>
            <a:r>
              <a:rPr lang="zh-CN" altLang="en-US" sz="3600" b="1" dirty="0">
                <a:solidFill>
                  <a:srgbClr val="0000CC"/>
                </a:solidFill>
                <a:latin typeface="楷体" panose="02010609060101010101" pitchFamily="49" charset="-122"/>
                <a:ea typeface="楷体" panose="02010609060101010101" pitchFamily="49" charset="-122"/>
              </a:rPr>
              <a:t>识两个充满聪慧的人。</a:t>
            </a:r>
            <a:endParaRPr kumimoji="0" lang="zh-CN" altLang="en-US" sz="36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69925"/>
            <a:ext cx="6984776"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参照注释，朗读课文，朗读时注意节奏和断句。</a:t>
            </a:r>
            <a:endParaRPr kumimoji="0" lang="zh-CN" altLang="en-US" sz="2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nvGrpSpPr>
          <p:cNvPr id="3" name="组合 8"/>
          <p:cNvGrpSpPr/>
          <p:nvPr/>
        </p:nvGrpSpPr>
        <p:grpSpPr>
          <a:xfrm>
            <a:off x="0" y="-20637"/>
            <a:ext cx="2006600" cy="523875"/>
            <a:chOff x="70" y="-63"/>
            <a:chExt cx="3161" cy="824"/>
          </a:xfrm>
        </p:grpSpPr>
        <p:sp>
          <p:nvSpPr>
            <p:cNvPr id="4"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7" name="矩形 6"/>
          <p:cNvSpPr/>
          <p:nvPr/>
        </p:nvSpPr>
        <p:spPr>
          <a:xfrm>
            <a:off x="323528" y="1186208"/>
            <a:ext cx="8429684" cy="3329758"/>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陈太丘</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与友</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期行，期</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日中。过中不至，太丘</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舍去，去后</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乃至。 元方</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时年七岁，门外</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戏。客</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问元方：“尊君</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在不？”答曰：“待君久</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不至，已去。”友人</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便怒曰：“非人哉！与人期行，相委而去。”元方</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曰：“君与家君</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期日中，日中</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不至，则是</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无信；对子骂父，则是</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无礼。” 友人</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惭，下车</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引之。元方</a:t>
            </a:r>
            <a:r>
              <a:rPr kumimoji="0" lang="en-US" altLang="zh-CN" sz="24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入门不顾 。</a:t>
            </a:r>
          </a:p>
        </p:txBody>
      </p:sp>
      <p:pic>
        <p:nvPicPr>
          <p:cNvPr id="8" name="陈太丘与友期行.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236296" y="595957"/>
            <a:ext cx="609600" cy="6096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9755"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0118" y="957957"/>
            <a:ext cx="7006298"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找出两个能够表现本文要义（思想内容）的词。         </a:t>
            </a:r>
            <a:endPar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3" name="文本框 2"/>
          <p:cNvSpPr txBox="1"/>
          <p:nvPr/>
        </p:nvSpPr>
        <p:spPr>
          <a:xfrm>
            <a:off x="3318086" y="2373739"/>
            <a:ext cx="877962" cy="70788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sym typeface="+mn-ea"/>
              </a:rPr>
              <a:t>信            </a:t>
            </a:r>
          </a:p>
        </p:txBody>
      </p:sp>
      <p:sp>
        <p:nvSpPr>
          <p:cNvPr id="4" name="文本框 3"/>
          <p:cNvSpPr txBox="1"/>
          <p:nvPr/>
        </p:nvSpPr>
        <p:spPr>
          <a:xfrm>
            <a:off x="5148064" y="2355726"/>
            <a:ext cx="699230" cy="70788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礼</a:t>
            </a:r>
          </a:p>
        </p:txBody>
      </p:sp>
      <p:grpSp>
        <p:nvGrpSpPr>
          <p:cNvPr id="5" name="组合 8"/>
          <p:cNvGrpSpPr/>
          <p:nvPr/>
        </p:nvGrpSpPr>
        <p:grpSpPr>
          <a:xfrm>
            <a:off x="0" y="-20637"/>
            <a:ext cx="2006600" cy="523875"/>
            <a:chOff x="70" y="-63"/>
            <a:chExt cx="3161" cy="824"/>
          </a:xfrm>
        </p:grpSpPr>
        <p:sp>
          <p:nvSpPr>
            <p:cNvPr id="6"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pic>
        <p:nvPicPr>
          <p:cNvPr id="9" name="图片 1"/>
          <p:cNvPicPr>
            <a:picLocks noChangeAspect="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1402640" y="1923678"/>
            <a:ext cx="1081128" cy="256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90" name="组合 8"/>
          <p:cNvGrpSpPr/>
          <p:nvPr/>
        </p:nvGrpSpPr>
        <p:grpSpPr>
          <a:xfrm>
            <a:off x="0" y="-20637"/>
            <a:ext cx="2006600" cy="523875"/>
            <a:chOff x="70" y="-63"/>
            <a:chExt cx="3161" cy="824"/>
          </a:xfrm>
        </p:grpSpPr>
        <p:sp>
          <p:nvSpPr>
            <p:cNvPr id="2459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3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6626" name="Rectangle 2">
            <a:hlinkClick r:id="rId2" action="ppaction://hlinkfile"/>
          </p:cNvPr>
          <p:cNvSpPr/>
          <p:nvPr/>
        </p:nvSpPr>
        <p:spPr>
          <a:xfrm>
            <a:off x="720154" y="946373"/>
            <a:ext cx="8388350" cy="3857625"/>
          </a:xfrm>
          <a:prstGeom prst="rect">
            <a:avLst/>
          </a:prstGeom>
          <a:noFill/>
          <a:ln w="9525">
            <a:noFill/>
          </a:ln>
        </p:spPr>
        <p:txBody>
          <a:bodyPr>
            <a:spAutoFit/>
          </a:bodyPr>
          <a:lstStyle/>
          <a:p>
            <a:pPr marL="0" marR="0" lvl="0" indent="0" algn="l" defTabSz="914400" rtl="0" eaLnBrk="1" fontAlgn="base" latinLnBrk="0" hangingPunct="1">
              <a:lnSpc>
                <a:spcPct val="34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    陈太丘与友</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期</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行</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期</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日中</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过中不至</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太丘</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舍去</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去后</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乃至</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元方时年</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七岁</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门外戏。客问元方</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尊君</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在</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_GB2312" panose="02010609030101010101" charset="-122"/>
              </a:rPr>
              <a:t>不</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rPr>
              <a:t>”答曰：“待君久不至，已去。”</a:t>
            </a:r>
          </a:p>
        </p:txBody>
      </p:sp>
      <p:sp>
        <p:nvSpPr>
          <p:cNvPr id="11" name="矩形 10"/>
          <p:cNvSpPr/>
          <p:nvPr/>
        </p:nvSpPr>
        <p:spPr>
          <a:xfrm>
            <a:off x="2760091" y="1275606"/>
            <a:ext cx="715645"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约定。</a:t>
            </a:r>
          </a:p>
        </p:txBody>
      </p:sp>
      <p:sp>
        <p:nvSpPr>
          <p:cNvPr id="12" name="矩形 11"/>
          <p:cNvSpPr/>
          <p:nvPr/>
        </p:nvSpPr>
        <p:spPr>
          <a:xfrm>
            <a:off x="4139952" y="1266314"/>
            <a:ext cx="1368152" cy="369332"/>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正午时分。</a:t>
            </a:r>
          </a:p>
        </p:txBody>
      </p:sp>
      <p:sp>
        <p:nvSpPr>
          <p:cNvPr id="13" name="矩形 12"/>
          <p:cNvSpPr/>
          <p:nvPr/>
        </p:nvSpPr>
        <p:spPr>
          <a:xfrm>
            <a:off x="6781874" y="918478"/>
            <a:ext cx="1606550"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丢下</a:t>
            </a:r>
            <a:r>
              <a:rPr kumimoji="0" lang="en-US" altLang="zh-CN"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他</a:t>
            </a:r>
            <a:r>
              <a:rPr kumimoji="0" lang="en-US" altLang="zh-CN"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而离开。去，离开。</a:t>
            </a:r>
          </a:p>
        </p:txBody>
      </p:sp>
      <p:sp>
        <p:nvSpPr>
          <p:cNvPr id="14" name="矩形 13"/>
          <p:cNvSpPr/>
          <p:nvPr/>
        </p:nvSpPr>
        <p:spPr>
          <a:xfrm>
            <a:off x="395351" y="2214622"/>
            <a:ext cx="1372235"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友人</a:t>
            </a:r>
            <a:r>
              <a:rPr kumimoji="0" lang="en-US" altLang="zh-CN"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才到。</a:t>
            </a:r>
            <a:r>
              <a:rPr kumimoji="0" lang="en-US"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 </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乃，才。</a:t>
            </a:r>
          </a:p>
        </p:txBody>
      </p:sp>
      <p:sp>
        <p:nvSpPr>
          <p:cNvPr id="15" name="矩形 14"/>
          <p:cNvSpPr/>
          <p:nvPr/>
        </p:nvSpPr>
        <p:spPr>
          <a:xfrm>
            <a:off x="1040155" y="3291830"/>
            <a:ext cx="1731645"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陈纪，字元方，陈寔的长子。</a:t>
            </a:r>
          </a:p>
        </p:txBody>
      </p:sp>
      <p:sp>
        <p:nvSpPr>
          <p:cNvPr id="16" name="矩形 15"/>
          <p:cNvSpPr/>
          <p:nvPr/>
        </p:nvSpPr>
        <p:spPr>
          <a:xfrm>
            <a:off x="2485771" y="2427734"/>
            <a:ext cx="81915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这年。</a:t>
            </a:r>
          </a:p>
        </p:txBody>
      </p:sp>
      <p:sp>
        <p:nvSpPr>
          <p:cNvPr id="17" name="矩形 16"/>
          <p:cNvSpPr/>
          <p:nvPr/>
        </p:nvSpPr>
        <p:spPr>
          <a:xfrm>
            <a:off x="5652120" y="3294742"/>
            <a:ext cx="1796415"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也称令尊，对别人父亲的尊称。</a:t>
            </a:r>
          </a:p>
        </p:txBody>
      </p:sp>
      <p:sp>
        <p:nvSpPr>
          <p:cNvPr id="18" name="矩形 17"/>
          <p:cNvSpPr/>
          <p:nvPr/>
        </p:nvSpPr>
        <p:spPr>
          <a:xfrm>
            <a:off x="7614989" y="3355578"/>
            <a:ext cx="1133475"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同“</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否”。</a:t>
            </a:r>
          </a:p>
        </p:txBody>
      </p:sp>
      <p:sp>
        <p:nvSpPr>
          <p:cNvPr id="2" name="矩形 1"/>
          <p:cNvSpPr/>
          <p:nvPr/>
        </p:nvSpPr>
        <p:spPr>
          <a:xfrm>
            <a:off x="2825700" y="627534"/>
            <a:ext cx="3438128" cy="584775"/>
          </a:xfrm>
          <a:prstGeom prst="rect">
            <a:avLst/>
          </a:prstGeom>
        </p:spPr>
        <p:txBody>
          <a:bodyPr wrap="square">
            <a:spAutoFit/>
          </a:bodyPr>
          <a:lstStyle/>
          <a:p>
            <a:pPr lvl="0">
              <a:defRPr/>
            </a:pPr>
            <a:r>
              <a:rPr lang="zh-CN" altLang="en-US" sz="3200" b="1" dirty="0">
                <a:effectLst>
                  <a:outerShdw blurRad="38100" dist="38100" dir="2700000" algn="tl">
                    <a:srgbClr val="C0C0C0"/>
                  </a:outerShdw>
                </a:effectLst>
                <a:latin typeface="楷体" panose="02010609060101010101" pitchFamily="49" charset="-122"/>
                <a:ea typeface="楷体" panose="02010609060101010101" pitchFamily="49" charset="-122"/>
                <a:cs typeface="Kaiti SC"/>
              </a:rPr>
              <a:t>陈太丘与友期行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90" name="组合 8"/>
          <p:cNvGrpSpPr/>
          <p:nvPr/>
        </p:nvGrpSpPr>
        <p:grpSpPr>
          <a:xfrm>
            <a:off x="0" y="-20637"/>
            <a:ext cx="2006600" cy="523875"/>
            <a:chOff x="70" y="-63"/>
            <a:chExt cx="3161" cy="824"/>
          </a:xfrm>
        </p:grpSpPr>
        <p:sp>
          <p:nvSpPr>
            <p:cNvPr id="2459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3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7650" name="Rectangle 2">
            <a:hlinkClick r:id="rId2" action="ppaction://hlinkfile"/>
          </p:cNvPr>
          <p:cNvSpPr/>
          <p:nvPr/>
        </p:nvSpPr>
        <p:spPr>
          <a:xfrm>
            <a:off x="346075" y="835298"/>
            <a:ext cx="8604250" cy="3415030"/>
          </a:xfrm>
          <a:prstGeom prst="rect">
            <a:avLst/>
          </a:prstGeom>
          <a:noFill/>
          <a:ln w="9525">
            <a:noFill/>
          </a:ln>
        </p:spPr>
        <p:txBody>
          <a:bodyPr>
            <a:spAutoFit/>
          </a:bodyPr>
          <a:lstStyle/>
          <a:p>
            <a:pPr marL="0" marR="0" lvl="0" indent="0" algn="l" defTabSz="914400" rtl="0" eaLnBrk="1" fontAlgn="base" latinLnBrk="0" hangingPunct="1">
              <a:lnSpc>
                <a:spcPct val="3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友人便怒</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曰</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非人哉</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与人期行，</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相</a:t>
            </a:r>
            <a:r>
              <a:rPr kumimoji="0" lang="zh-CN"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委</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而去。”元方曰：“君与</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家君</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期日中。日中不至，</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则</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是无</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信</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对子骂父，则是无礼。”友人惭，下车</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引</a:t>
            </a:r>
            <a:r>
              <a:rPr kumimoji="0" lang="zh-CN"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 </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之</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元方入门不</a:t>
            </a:r>
            <a:r>
              <a:rPr kumimoji="0" lang="zh-CN" altLang="zh-CN" sz="2400" b="1" i="0" u="sng"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顾</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a:t>
            </a:r>
          </a:p>
        </p:txBody>
      </p:sp>
      <p:sp>
        <p:nvSpPr>
          <p:cNvPr id="5" name="矩形 4"/>
          <p:cNvSpPr/>
          <p:nvPr/>
        </p:nvSpPr>
        <p:spPr>
          <a:xfrm>
            <a:off x="1971174" y="766202"/>
            <a:ext cx="2096770"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不是人哪</a:t>
            </a:r>
            <a:r>
              <a:rPr kumimoji="0" lang="en-US" altLang="zh-CN"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 </a:t>
            </a: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黑体" panose="02010600030101010101" pitchFamily="49" charset="-122"/>
              </a:rPr>
              <a:t>哉，语气助词，表感叹。</a:t>
            </a:r>
          </a:p>
        </p:txBody>
      </p:sp>
      <p:sp>
        <p:nvSpPr>
          <p:cNvPr id="6" name="矩形 5"/>
          <p:cNvSpPr/>
          <p:nvPr/>
        </p:nvSpPr>
        <p:spPr>
          <a:xfrm>
            <a:off x="4355976" y="971054"/>
            <a:ext cx="229362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表示动作偏指一方。</a:t>
            </a:r>
          </a:p>
        </p:txBody>
      </p:sp>
      <p:sp>
        <p:nvSpPr>
          <p:cNvPr id="7" name="矩形 6"/>
          <p:cNvSpPr/>
          <p:nvPr/>
        </p:nvSpPr>
        <p:spPr>
          <a:xfrm>
            <a:off x="5659095" y="1822316"/>
            <a:ext cx="713105"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舍弃。</a:t>
            </a:r>
          </a:p>
        </p:txBody>
      </p:sp>
      <p:sp>
        <p:nvSpPr>
          <p:cNvPr id="8" name="矩形 7"/>
          <p:cNvSpPr/>
          <p:nvPr/>
        </p:nvSpPr>
        <p:spPr>
          <a:xfrm>
            <a:off x="722025" y="1846322"/>
            <a:ext cx="1689735" cy="64516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谦词，对人谦称自己的父亲。</a:t>
            </a:r>
          </a:p>
        </p:txBody>
      </p:sp>
      <p:sp>
        <p:nvSpPr>
          <p:cNvPr id="9" name="矩形 8"/>
          <p:cNvSpPr/>
          <p:nvPr/>
        </p:nvSpPr>
        <p:spPr>
          <a:xfrm>
            <a:off x="4242435" y="2099176"/>
            <a:ext cx="114173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就，副词。</a:t>
            </a:r>
          </a:p>
        </p:txBody>
      </p:sp>
      <p:sp>
        <p:nvSpPr>
          <p:cNvPr id="10" name="矩形 9"/>
          <p:cNvSpPr/>
          <p:nvPr/>
        </p:nvSpPr>
        <p:spPr>
          <a:xfrm>
            <a:off x="5508104" y="2882131"/>
            <a:ext cx="72517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守信。</a:t>
            </a:r>
          </a:p>
        </p:txBody>
      </p:sp>
      <p:sp>
        <p:nvSpPr>
          <p:cNvPr id="2" name="矩形 1"/>
          <p:cNvSpPr/>
          <p:nvPr/>
        </p:nvSpPr>
        <p:spPr>
          <a:xfrm>
            <a:off x="3053864" y="3187154"/>
            <a:ext cx="592772"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rgbClr val="0000FF"/>
                </a:solidFill>
                <a:effectLst/>
                <a:uLnTx/>
                <a:uFillTx/>
                <a:latin typeface="黑体" panose="02010600030101010101" pitchFamily="49" charset="-122"/>
                <a:ea typeface="黑体" panose="02010600030101010101" pitchFamily="49" charset="-122"/>
                <a:cs typeface="+mn-cs"/>
              </a:rPr>
              <a:t>拉。</a:t>
            </a:r>
            <a:endPar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582789" y="4075658"/>
            <a:ext cx="1565275"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他，指元方。</a:t>
            </a:r>
          </a:p>
        </p:txBody>
      </p:sp>
      <p:sp>
        <p:nvSpPr>
          <p:cNvPr id="4" name="矩形 3"/>
          <p:cNvSpPr/>
          <p:nvPr/>
        </p:nvSpPr>
        <p:spPr>
          <a:xfrm>
            <a:off x="5637530" y="4003650"/>
            <a:ext cx="1061720" cy="368300"/>
          </a:xfrm>
          <a:prstGeom prst="rect">
            <a:avLst/>
          </a:prstGeom>
          <a:solidFill>
            <a:schemeClr val="accent6">
              <a:lumMod val="20000"/>
              <a:lumOff val="80000"/>
            </a:schemeClr>
          </a:solid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rPr>
              <a:t>回头看。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animBg="1"/>
      <p:bldP spid="7" grpId="0" animBg="1"/>
      <p:bldP spid="8" grpId="0" bldLvl="0" animBg="1"/>
      <p:bldP spid="9" grpId="0" bldLvl="0" animBg="1"/>
      <p:bldP spid="10" grpId="0" bldLvl="0" animBg="1"/>
      <p:bldP spid="2" grpId="0" bldLvl="0" animBg="1"/>
      <p:bldP spid="3" grpId="0" bldLvl="0" animBg="1"/>
      <p:bldP spid="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p:nvPr/>
        </p:nvSpPr>
        <p:spPr>
          <a:xfrm>
            <a:off x="277564" y="826168"/>
            <a:ext cx="8470900" cy="3416320"/>
          </a:xfrm>
          <a:prstGeom prst="rect">
            <a:avLst/>
          </a:prstGeom>
          <a:noFill/>
          <a:ln w="9525">
            <a:noFill/>
          </a:ln>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smtClean="0">
                <a:ln>
                  <a:noFill/>
                </a:ln>
                <a:solidFill>
                  <a:srgbClr val="0000FF"/>
                </a:solidFill>
                <a:effectLst/>
                <a:uLnTx/>
                <a:uFillTx/>
                <a:latin typeface="楷体" pitchFamily="49" charset="-122"/>
                <a:ea typeface="楷体" pitchFamily="49" charset="-122"/>
                <a:cs typeface="+mn-cs"/>
              </a:rPr>
              <a:t>译文</a:t>
            </a:r>
            <a:r>
              <a:rPr kumimoji="0" lang="zh-CN" altLang="en-US" sz="2400" b="0"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陈太丘和朋友相</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约同行</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，约定的时间</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是正午</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。过</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了正午</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朋友没有到，陈太丘丢下友人离开</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了。他</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离开以后，他的朋友才到。陈元方这年七岁，在家门外嬉戏</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。朋友问</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他：</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你的父亲在吗？”陈元方回答说：</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父亲等待您很长时间而您没有到，已经离开了。”</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客人便发怒说道：</a:t>
            </a:r>
            <a:r>
              <a:rPr kumimoji="0" lang="en-US" altLang="zh-CN"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不是人啊！和人家相</a:t>
            </a:r>
            <a:r>
              <a:rPr kumimoji="0" lang="zh-CN" altLang="en-US" sz="24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约同行</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，丢下我走了。” 陈元方说：</a:t>
            </a:r>
            <a:r>
              <a:rPr kumimoji="0" lang="en-US" altLang="zh-CN"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a:t>
            </a:r>
            <a:r>
              <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您与我父亲约定</a:t>
            </a:r>
            <a:r>
              <a:rPr kumimoji="0" lang="zh-CN" altLang="en-US" sz="24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的</a:t>
            </a:r>
            <a:endParaRPr kumimoji="0" lang="zh-CN" altLang="en-US" sz="2400" b="1" i="0"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endParaRPr>
          </a:p>
        </p:txBody>
      </p:sp>
      <p:grpSp>
        <p:nvGrpSpPr>
          <p:cNvPr id="30723" name="组合 8"/>
          <p:cNvGrpSpPr/>
          <p:nvPr/>
        </p:nvGrpSpPr>
        <p:grpSpPr>
          <a:xfrm>
            <a:off x="0" y="-20637"/>
            <a:ext cx="2006600" cy="523875"/>
            <a:chOff x="70" y="-63"/>
            <a:chExt cx="3161" cy="824"/>
          </a:xfrm>
        </p:grpSpPr>
        <p:sp>
          <p:nvSpPr>
            <p:cNvPr id="30724"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p:nvPr/>
        </p:nvSpPr>
        <p:spPr>
          <a:xfrm>
            <a:off x="357158" y="928676"/>
            <a:ext cx="8470900" cy="1753235"/>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时间是正午，正午</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了您却没有到，就是没有信用；对着人家儿子骂他的父亲，就是没有礼貌。”客人很惭愧，下了车拉元方（表示好感），元方走入家门，</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根本</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不回头看。</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grpSp>
        <p:nvGrpSpPr>
          <p:cNvPr id="30723" name="组合 8"/>
          <p:cNvGrpSpPr/>
          <p:nvPr/>
        </p:nvGrpSpPr>
        <p:grpSpPr>
          <a:xfrm>
            <a:off x="0" y="-20637"/>
            <a:ext cx="2006600" cy="523875"/>
            <a:chOff x="70" y="-63"/>
            <a:chExt cx="3161" cy="824"/>
          </a:xfrm>
        </p:grpSpPr>
        <p:sp>
          <p:nvSpPr>
            <p:cNvPr id="30724"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9"/>
          <p:cNvGrpSpPr/>
          <p:nvPr/>
        </p:nvGrpSpPr>
        <p:grpSpPr>
          <a:xfrm>
            <a:off x="44450" y="-38100"/>
            <a:ext cx="2006600" cy="522288"/>
            <a:chOff x="70" y="-63"/>
            <a:chExt cx="3160" cy="824"/>
          </a:xfrm>
        </p:grpSpPr>
        <p:sp>
          <p:nvSpPr>
            <p:cNvPr id="3175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7" name="矩形 6"/>
          <p:cNvSpPr/>
          <p:nvPr/>
        </p:nvSpPr>
        <p:spPr>
          <a:xfrm>
            <a:off x="683568" y="1279940"/>
            <a:ext cx="5800727" cy="646331"/>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友人到底是一个怎样的人？</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6" name="矩形 5"/>
          <p:cNvSpPr/>
          <p:nvPr/>
        </p:nvSpPr>
        <p:spPr>
          <a:xfrm>
            <a:off x="683567" y="1854298"/>
            <a:ext cx="6520808" cy="646331"/>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你认为陈元方是一个怎样的孩子？</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683885" y="2501047"/>
            <a:ext cx="8001056" cy="1438855"/>
          </a:xfrm>
          <a:prstGeom prst="rect">
            <a:avLst/>
          </a:prstGeom>
        </p:spPr>
        <p:txBody>
          <a:bodyPr wrap="square">
            <a:spAutoFit/>
          </a:bodyPr>
          <a:lstStyle/>
          <a:p>
            <a:pPr marL="0" marR="0" lvl="0" indent="0" algn="l" defTabSz="914400" rtl="0" eaLnBrk="0" fontAlgn="base" latinLnBrk="0" hangingPunct="0">
              <a:lnSpc>
                <a:spcPts val="35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有人认</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为友人</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已经认错，元方就应该原谅他，而他居然“</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入门不顾</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”，弄</a:t>
            </a:r>
            <a:r>
              <a:rPr kumimoji="0" lang="zh-CN" altLang="en-US" sz="2400" b="1"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得友人</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尴尬至极，无地自容，这的确有些失礼。你是否同意这个看法？</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 name="TextBox 2"/>
          <p:cNvSpPr txBox="1"/>
          <p:nvPr/>
        </p:nvSpPr>
        <p:spPr>
          <a:xfrm>
            <a:off x="683566" y="771550"/>
            <a:ext cx="5904658"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mn-cs"/>
              </a:rPr>
              <a:t>带着</a:t>
            </a:r>
            <a:r>
              <a:rPr kumimoji="0" lang="zh-CN" altLang="en-US" sz="24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rPr>
              <a:t>下面</a:t>
            </a:r>
            <a:r>
              <a:rPr kumimoji="0" lang="zh-CN" altLang="en-US" sz="2400" b="1" i="0"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rPr>
              <a:t>的</a:t>
            </a:r>
            <a:r>
              <a:rPr kumimoji="0" lang="zh-CN" altLang="en-US" sz="2400" b="1" i="0" u="none" strike="noStrike" kern="120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cs typeface="+mn-cs"/>
              </a:rPr>
              <a:t>问题</a:t>
            </a:r>
            <a:r>
              <a:rPr kumimoji="0" lang="zh-CN" altLang="en-US" sz="24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mn-cs"/>
              </a:rPr>
              <a:t>，再读课文，总结答案。</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9"/>
          <p:cNvGrpSpPr/>
          <p:nvPr/>
        </p:nvGrpSpPr>
        <p:grpSpPr>
          <a:xfrm>
            <a:off x="44450" y="-38100"/>
            <a:ext cx="2006600" cy="522288"/>
            <a:chOff x="70" y="-63"/>
            <a:chExt cx="3160" cy="824"/>
          </a:xfrm>
        </p:grpSpPr>
        <p:sp>
          <p:nvSpPr>
            <p:cNvPr id="3175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7" name="矩形 6"/>
          <p:cNvSpPr/>
          <p:nvPr/>
        </p:nvSpPr>
        <p:spPr>
          <a:xfrm>
            <a:off x="467544" y="485259"/>
            <a:ext cx="4649740" cy="646331"/>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友人到底是一个怎样的人？</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TextBox 1"/>
          <p:cNvSpPr txBox="1"/>
          <p:nvPr/>
        </p:nvSpPr>
        <p:spPr>
          <a:xfrm>
            <a:off x="755576" y="1275606"/>
            <a:ext cx="7200800" cy="461665"/>
          </a:xfrm>
          <a:prstGeom prst="rect">
            <a:avLst/>
          </a:prstGeom>
          <a:noFill/>
        </p:spPr>
        <p:txBody>
          <a:bodyPr wrap="square" rtlCol="0">
            <a:spAutoFit/>
          </a:bodyPr>
          <a:lstStyle/>
          <a:p>
            <a:r>
              <a:rPr lang="zh-CN" altLang="en-US" sz="2400" b="1" dirty="0" smtClean="0">
                <a:solidFill>
                  <a:srgbClr val="0000FF"/>
                </a:solidFill>
                <a:latin typeface="楷体" pitchFamily="49" charset="-122"/>
                <a:ea typeface="楷体" pitchFamily="49" charset="-122"/>
              </a:rPr>
              <a:t>陈太丘与友期行，期日中。过中不至，太丘舍去。</a:t>
            </a:r>
            <a:endParaRPr lang="zh-CN" altLang="en-US" sz="2400" b="1" dirty="0">
              <a:solidFill>
                <a:srgbClr val="0000FF"/>
              </a:solidFill>
              <a:latin typeface="楷体" pitchFamily="49" charset="-122"/>
              <a:ea typeface="楷体" pitchFamily="49" charset="-122"/>
            </a:endParaRPr>
          </a:p>
        </p:txBody>
      </p:sp>
      <p:sp>
        <p:nvSpPr>
          <p:cNvPr id="9" name="TextBox 8"/>
          <p:cNvSpPr txBox="1"/>
          <p:nvPr/>
        </p:nvSpPr>
        <p:spPr>
          <a:xfrm>
            <a:off x="715963" y="2283718"/>
            <a:ext cx="7560840" cy="461665"/>
          </a:xfrm>
          <a:prstGeom prst="rect">
            <a:avLst/>
          </a:prstGeom>
          <a:noFill/>
        </p:spPr>
        <p:txBody>
          <a:bodyPr wrap="square" rtlCol="0">
            <a:spAutoFit/>
          </a:bodyPr>
          <a:lstStyle/>
          <a:p>
            <a:r>
              <a:rPr lang="zh-CN" altLang="en-US" sz="2400" b="1" dirty="0" smtClean="0">
                <a:solidFill>
                  <a:srgbClr val="0000FF"/>
                </a:solidFill>
                <a:latin typeface="楷体" pitchFamily="49" charset="-122"/>
                <a:ea typeface="楷体" pitchFamily="49" charset="-122"/>
              </a:rPr>
              <a:t>友人便怒曰：“非人哉！与人期行，相委而去。”</a:t>
            </a:r>
            <a:endParaRPr lang="zh-CN" altLang="en-US" sz="2400" b="1" dirty="0">
              <a:solidFill>
                <a:srgbClr val="0000FF"/>
              </a:solidFill>
              <a:latin typeface="楷体" pitchFamily="49" charset="-122"/>
              <a:ea typeface="楷体" pitchFamily="49" charset="-122"/>
            </a:endParaRPr>
          </a:p>
        </p:txBody>
      </p:sp>
      <p:sp>
        <p:nvSpPr>
          <p:cNvPr id="10" name="TextBox 9"/>
          <p:cNvSpPr txBox="1"/>
          <p:nvPr/>
        </p:nvSpPr>
        <p:spPr>
          <a:xfrm>
            <a:off x="683568" y="3219822"/>
            <a:ext cx="3024336" cy="461665"/>
          </a:xfrm>
          <a:prstGeom prst="rect">
            <a:avLst/>
          </a:prstGeom>
          <a:noFill/>
        </p:spPr>
        <p:txBody>
          <a:bodyPr wrap="square" rtlCol="0">
            <a:spAutoFit/>
          </a:bodyPr>
          <a:lstStyle/>
          <a:p>
            <a:r>
              <a:rPr lang="zh-CN" altLang="en-US" sz="2400" b="1" dirty="0" smtClean="0">
                <a:solidFill>
                  <a:srgbClr val="0000FF"/>
                </a:solidFill>
                <a:latin typeface="楷体" pitchFamily="49" charset="-122"/>
                <a:ea typeface="楷体" pitchFamily="49" charset="-122"/>
              </a:rPr>
              <a:t>友人惭，下车引之。</a:t>
            </a:r>
            <a:endParaRPr lang="zh-CN" altLang="en-US" sz="2400" b="1" dirty="0">
              <a:solidFill>
                <a:srgbClr val="0000FF"/>
              </a:solidFill>
              <a:latin typeface="楷体" pitchFamily="49" charset="-122"/>
              <a:ea typeface="楷体" pitchFamily="49" charset="-122"/>
            </a:endParaRPr>
          </a:p>
        </p:txBody>
      </p:sp>
      <p:cxnSp>
        <p:nvCxnSpPr>
          <p:cNvPr id="4" name="直接连接符 3"/>
          <p:cNvCxnSpPr/>
          <p:nvPr/>
        </p:nvCxnSpPr>
        <p:spPr>
          <a:xfrm>
            <a:off x="3347864" y="1707654"/>
            <a:ext cx="2376264"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91680" y="2745383"/>
            <a:ext cx="547260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75656" y="3681487"/>
            <a:ext cx="1728192"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131840" y="1707654"/>
            <a:ext cx="2969083" cy="461665"/>
          </a:xfrm>
          <a:prstGeom prst="rect">
            <a:avLst/>
          </a:prstGeom>
        </p:spPr>
        <p:txBody>
          <a:bodyPr wrap="none">
            <a:spAutoFit/>
          </a:bodyPr>
          <a:lstStyle/>
          <a:p>
            <a:r>
              <a:rPr lang="zh-CN" altLang="en-US" sz="2400" b="1" dirty="0">
                <a:solidFill>
                  <a:srgbClr val="FF0000"/>
                </a:solidFill>
                <a:latin typeface="宋体" pitchFamily="2" charset="-122"/>
              </a:rPr>
              <a:t>言而无信，不守信用</a:t>
            </a:r>
            <a:endParaRPr lang="zh-CN" altLang="en-US" dirty="0">
              <a:latin typeface="宋体" pitchFamily="2" charset="-122"/>
            </a:endParaRPr>
          </a:p>
        </p:txBody>
      </p:sp>
      <p:sp>
        <p:nvSpPr>
          <p:cNvPr id="16" name="矩形 15"/>
          <p:cNvSpPr/>
          <p:nvPr/>
        </p:nvSpPr>
        <p:spPr>
          <a:xfrm>
            <a:off x="4123197" y="2715766"/>
            <a:ext cx="2969083" cy="461665"/>
          </a:xfrm>
          <a:prstGeom prst="rect">
            <a:avLst/>
          </a:prstGeom>
        </p:spPr>
        <p:txBody>
          <a:bodyPr wrap="none">
            <a:spAutoFit/>
          </a:bodyPr>
          <a:lstStyle/>
          <a:p>
            <a:r>
              <a:rPr lang="zh-CN" altLang="en-US" sz="2400" b="1" dirty="0">
                <a:solidFill>
                  <a:srgbClr val="FF0000"/>
                </a:solidFill>
                <a:latin typeface="宋体" pitchFamily="2" charset="-122"/>
              </a:rPr>
              <a:t>缺乏修养、没有礼貌</a:t>
            </a:r>
            <a:endParaRPr lang="zh-CN" altLang="en-US" dirty="0">
              <a:latin typeface="宋体" pitchFamily="2" charset="-122"/>
            </a:endParaRPr>
          </a:p>
        </p:txBody>
      </p:sp>
      <p:sp>
        <p:nvSpPr>
          <p:cNvPr id="17" name="矩形 16"/>
          <p:cNvSpPr/>
          <p:nvPr/>
        </p:nvSpPr>
        <p:spPr>
          <a:xfrm>
            <a:off x="1637648" y="3681487"/>
            <a:ext cx="1422184" cy="461665"/>
          </a:xfrm>
          <a:prstGeom prst="rect">
            <a:avLst/>
          </a:prstGeom>
        </p:spPr>
        <p:txBody>
          <a:bodyPr wrap="none">
            <a:spAutoFit/>
          </a:bodyPr>
          <a:lstStyle/>
          <a:p>
            <a:r>
              <a:rPr lang="zh-CN" altLang="en-US" sz="2400" b="1" dirty="0" smtClean="0">
                <a:solidFill>
                  <a:srgbClr val="FF0000"/>
                </a:solidFill>
                <a:latin typeface="宋体" pitchFamily="2" charset="-122"/>
              </a:rPr>
              <a:t>知</a:t>
            </a:r>
            <a:r>
              <a:rPr lang="zh-CN" altLang="en-US" sz="2400" b="1" dirty="0">
                <a:solidFill>
                  <a:srgbClr val="FF0000"/>
                </a:solidFill>
                <a:latin typeface="宋体" pitchFamily="2" charset="-122"/>
              </a:rPr>
              <a:t>错能</a:t>
            </a:r>
            <a:r>
              <a:rPr lang="zh-CN" altLang="en-US" sz="2400" b="1" dirty="0" smtClean="0">
                <a:solidFill>
                  <a:srgbClr val="FF0000"/>
                </a:solidFill>
                <a:latin typeface="宋体" pitchFamily="2" charset="-122"/>
              </a:rPr>
              <a:t>改</a:t>
            </a:r>
            <a:endParaRPr lang="zh-CN" altLang="en-US" dirty="0">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5" grpId="0"/>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9"/>
          <p:cNvGrpSpPr/>
          <p:nvPr/>
        </p:nvGrpSpPr>
        <p:grpSpPr>
          <a:xfrm>
            <a:off x="44450" y="-38100"/>
            <a:ext cx="2006600" cy="522288"/>
            <a:chOff x="70" y="-63"/>
            <a:chExt cx="3160" cy="824"/>
          </a:xfrm>
        </p:grpSpPr>
        <p:sp>
          <p:nvSpPr>
            <p:cNvPr id="3175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矩形 5"/>
          <p:cNvSpPr/>
          <p:nvPr/>
        </p:nvSpPr>
        <p:spPr>
          <a:xfrm>
            <a:off x="395536" y="701283"/>
            <a:ext cx="6696744" cy="646331"/>
          </a:xfrm>
          <a:prstGeom prst="rect">
            <a:avLst/>
          </a:prstGeom>
        </p:spPr>
        <p:txBody>
          <a:bodyPr wrap="square">
            <a:spAutoFit/>
          </a:bodyPr>
          <a:lstStyle/>
          <a:p>
            <a:pPr lvl="0">
              <a:lnSpc>
                <a:spcPct val="150000"/>
              </a:lnSpc>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2</a:t>
            </a:r>
            <a:r>
              <a:rPr kumimoji="0" lang="en-US" altLang="zh-CN" sz="2400" b="1" i="0" u="none" strike="noStrike" kern="1200" cap="none" spc="0" normalizeH="0" baseline="0" noProof="0" dirty="0" smtClean="0">
                <a:ln>
                  <a:noFill/>
                </a:ln>
                <a:solidFill>
                  <a:prstClr val="black"/>
                </a:solidFill>
                <a:effectLst/>
                <a:uLnTx/>
                <a:uFillTx/>
                <a:latin typeface="宋体" pitchFamily="2" charset="-122"/>
                <a:ea typeface="宋体" panose="02010600030101010101" pitchFamily="2" charset="-122"/>
                <a:cs typeface="+mn-cs"/>
              </a:rPr>
              <a:t>.</a:t>
            </a:r>
            <a:r>
              <a:rPr kumimoji="0" lang="zh-CN" altLang="en-US" sz="2400" b="1" i="0" u="none" strike="noStrike" kern="1200" cap="none" spc="0" normalizeH="0" baseline="0" noProof="0" dirty="0" smtClean="0">
                <a:ln>
                  <a:noFill/>
                </a:ln>
                <a:solidFill>
                  <a:prstClr val="black"/>
                </a:solidFill>
                <a:effectLst/>
                <a:uLnTx/>
                <a:uFillTx/>
                <a:latin typeface="宋体" pitchFamily="2" charset="-122"/>
                <a:ea typeface="宋体" panose="02010600030101010101" pitchFamily="2" charset="-122"/>
                <a:cs typeface="+mn-cs"/>
              </a:rPr>
              <a:t> </a:t>
            </a:r>
            <a:r>
              <a:rPr lang="zh-CN" altLang="en-US" sz="2400" b="1" dirty="0" smtClean="0">
                <a:solidFill>
                  <a:prstClr val="black"/>
                </a:solidFill>
                <a:latin typeface="宋体" pitchFamily="2" charset="-122"/>
              </a:rPr>
              <a:t>你</a:t>
            </a:r>
            <a:r>
              <a:rPr lang="zh-CN" altLang="en-US" sz="2400" b="1" dirty="0">
                <a:solidFill>
                  <a:prstClr val="black"/>
                </a:solidFill>
                <a:latin typeface="宋体" pitchFamily="2" charset="-122"/>
              </a:rPr>
              <a:t>认为陈元方是一个怎样的孩子？</a:t>
            </a:r>
            <a:endPar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sp>
        <p:nvSpPr>
          <p:cNvPr id="2" name="TextBox 1"/>
          <p:cNvSpPr txBox="1"/>
          <p:nvPr/>
        </p:nvSpPr>
        <p:spPr>
          <a:xfrm>
            <a:off x="899592" y="1563638"/>
            <a:ext cx="7200800" cy="1113766"/>
          </a:xfrm>
          <a:prstGeom prst="rect">
            <a:avLst/>
          </a:prstGeom>
          <a:noFill/>
        </p:spPr>
        <p:txBody>
          <a:bodyPr wrap="square" rtlCol="0">
            <a:spAutoFit/>
          </a:bodyPr>
          <a:lstStyle/>
          <a:p>
            <a:pPr>
              <a:lnSpc>
                <a:spcPct val="150000"/>
              </a:lnSpc>
            </a:pPr>
            <a:r>
              <a:rPr lang="zh-CN" altLang="en-US" sz="2400" b="1" dirty="0" smtClean="0">
                <a:solidFill>
                  <a:srgbClr val="0000FF"/>
                </a:solidFill>
                <a:latin typeface="楷体" pitchFamily="49" charset="-122"/>
                <a:ea typeface="楷体" pitchFamily="49" charset="-122"/>
              </a:rPr>
              <a:t>    元方曰：“君与家君期日中。日中不至，则是无信；对子骂父，则是无礼。”</a:t>
            </a:r>
            <a:endParaRPr lang="zh-CN" altLang="en-US" sz="2400" b="1" dirty="0">
              <a:solidFill>
                <a:srgbClr val="0000FF"/>
              </a:solidFill>
              <a:latin typeface="楷体" pitchFamily="49" charset="-122"/>
              <a:ea typeface="楷体" pitchFamily="49" charset="-122"/>
            </a:endParaRPr>
          </a:p>
        </p:txBody>
      </p:sp>
      <p:sp>
        <p:nvSpPr>
          <p:cNvPr id="9" name="TextBox 8"/>
          <p:cNvSpPr txBox="1"/>
          <p:nvPr/>
        </p:nvSpPr>
        <p:spPr>
          <a:xfrm>
            <a:off x="1475656" y="3219822"/>
            <a:ext cx="2395106" cy="461665"/>
          </a:xfrm>
          <a:prstGeom prst="rect">
            <a:avLst/>
          </a:prstGeom>
          <a:noFill/>
        </p:spPr>
        <p:txBody>
          <a:bodyPr wrap="square" rtlCol="0">
            <a:spAutoFit/>
          </a:bodyPr>
          <a:lstStyle/>
          <a:p>
            <a:r>
              <a:rPr lang="zh-CN" altLang="en-US" sz="2400" b="1" dirty="0" smtClean="0">
                <a:solidFill>
                  <a:srgbClr val="0000FF"/>
                </a:solidFill>
                <a:latin typeface="楷体" pitchFamily="49" charset="-122"/>
                <a:ea typeface="楷体" pitchFamily="49" charset="-122"/>
              </a:rPr>
              <a:t>元方入门不顾。</a:t>
            </a:r>
            <a:endParaRPr lang="zh-CN" altLang="en-US" sz="2400" b="1" dirty="0">
              <a:solidFill>
                <a:srgbClr val="0000FF"/>
              </a:solidFill>
              <a:latin typeface="楷体" pitchFamily="49" charset="-122"/>
              <a:ea typeface="楷体" pitchFamily="49" charset="-122"/>
            </a:endParaRPr>
          </a:p>
        </p:txBody>
      </p:sp>
      <p:sp>
        <p:nvSpPr>
          <p:cNvPr id="3" name="圆角矩形 2"/>
          <p:cNvSpPr/>
          <p:nvPr/>
        </p:nvSpPr>
        <p:spPr>
          <a:xfrm>
            <a:off x="899592" y="2211710"/>
            <a:ext cx="792088" cy="465694"/>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067944" y="2211710"/>
            <a:ext cx="685310" cy="465694"/>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195737" y="3219822"/>
            <a:ext cx="1368152" cy="461665"/>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8104" y="2227497"/>
            <a:ext cx="1422184" cy="461665"/>
          </a:xfrm>
          <a:prstGeom prst="rect">
            <a:avLst/>
          </a:prstGeom>
          <a:solidFill>
            <a:schemeClr val="accent6">
              <a:lumMod val="20000"/>
              <a:lumOff val="80000"/>
            </a:schemeClr>
          </a:solidFill>
        </p:spPr>
        <p:txBody>
          <a:bodyPr wrap="none">
            <a:spAutoFit/>
          </a:bodyPr>
          <a:lstStyle/>
          <a:p>
            <a:r>
              <a:rPr lang="zh-CN" altLang="en-US" sz="2400" b="1" dirty="0">
                <a:solidFill>
                  <a:srgbClr val="FF0000"/>
                </a:solidFill>
                <a:latin typeface="宋体" pitchFamily="2" charset="-122"/>
              </a:rPr>
              <a:t>懂礼识义</a:t>
            </a:r>
            <a:endParaRPr lang="zh-CN" altLang="en-US" dirty="0">
              <a:latin typeface="宋体" pitchFamily="2" charset="-122"/>
            </a:endParaRPr>
          </a:p>
        </p:txBody>
      </p:sp>
      <p:sp>
        <p:nvSpPr>
          <p:cNvPr id="10" name="矩形 9"/>
          <p:cNvSpPr/>
          <p:nvPr/>
        </p:nvSpPr>
        <p:spPr>
          <a:xfrm>
            <a:off x="3707904" y="3219822"/>
            <a:ext cx="5040560" cy="461665"/>
          </a:xfrm>
          <a:prstGeom prst="rect">
            <a:avLst/>
          </a:prstGeom>
          <a:solidFill>
            <a:schemeClr val="accent6">
              <a:lumMod val="20000"/>
              <a:lumOff val="80000"/>
            </a:schemeClr>
          </a:solidFill>
        </p:spPr>
        <p:txBody>
          <a:bodyPr wrap="square">
            <a:spAutoFit/>
          </a:bodyPr>
          <a:lstStyle/>
          <a:p>
            <a:r>
              <a:rPr lang="zh-CN" altLang="en-US" sz="2400" b="1" dirty="0">
                <a:solidFill>
                  <a:srgbClr val="FF0000"/>
                </a:solidFill>
                <a:latin typeface="宋体" pitchFamily="2" charset="-122"/>
              </a:rPr>
              <a:t>性格直率，好恶分明，情感易外露</a:t>
            </a:r>
            <a:endParaRPr lang="zh-CN" altLang="en-US" dirty="0">
              <a:latin typeface="宋体" pitchFamily="2" charset="-122"/>
            </a:endParaRPr>
          </a:p>
        </p:txBody>
      </p:sp>
      <p:sp>
        <p:nvSpPr>
          <p:cNvPr id="11" name="矩形 10"/>
          <p:cNvSpPr/>
          <p:nvPr/>
        </p:nvSpPr>
        <p:spPr>
          <a:xfrm>
            <a:off x="3725880" y="3753495"/>
            <a:ext cx="1422184" cy="461665"/>
          </a:xfrm>
          <a:prstGeom prst="rect">
            <a:avLst/>
          </a:prstGeom>
          <a:solidFill>
            <a:schemeClr val="accent6">
              <a:lumMod val="20000"/>
              <a:lumOff val="80000"/>
            </a:schemeClr>
          </a:solidFill>
        </p:spPr>
        <p:txBody>
          <a:bodyPr wrap="none">
            <a:spAutoFit/>
          </a:bodyPr>
          <a:lstStyle/>
          <a:p>
            <a:r>
              <a:rPr lang="zh-CN" altLang="en-US" sz="2400" b="1" dirty="0">
                <a:solidFill>
                  <a:srgbClr val="FF0000"/>
                </a:solidFill>
                <a:latin typeface="宋体" pitchFamily="2" charset="-122"/>
              </a:rPr>
              <a:t>正直不阿</a:t>
            </a:r>
            <a:endParaRPr lang="zh-CN" altLang="en-US" dirty="0">
              <a:latin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3" grpId="0" animBg="1"/>
      <p:bldP spid="4" grpId="0" animBg="1"/>
      <p:bldP spid="5" grpId="0" animBg="1"/>
      <p:bldP spid="8"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9"/>
          <p:cNvGrpSpPr/>
          <p:nvPr/>
        </p:nvGrpSpPr>
        <p:grpSpPr>
          <a:xfrm>
            <a:off x="44450" y="-38100"/>
            <a:ext cx="2006600" cy="522288"/>
            <a:chOff x="70" y="-63"/>
            <a:chExt cx="3160" cy="824"/>
          </a:xfrm>
        </p:grpSpPr>
        <p:sp>
          <p:nvSpPr>
            <p:cNvPr id="3175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6" name="矩形 5"/>
          <p:cNvSpPr/>
          <p:nvPr/>
        </p:nvSpPr>
        <p:spPr>
          <a:xfrm>
            <a:off x="467544" y="627534"/>
            <a:ext cx="8320438" cy="1827423"/>
          </a:xfrm>
          <a:prstGeom prst="rect">
            <a:avLst/>
          </a:prstGeom>
        </p:spPr>
        <p:txBody>
          <a:bodyPr wrap="square">
            <a:spAutoFit/>
          </a:bodyPr>
          <a:lstStyle/>
          <a:p>
            <a:pPr marL="0" marR="0" lvl="0" indent="0" algn="l" defTabSz="914400" rtl="0" eaLnBrk="0" fontAlgn="base" latinLnBrk="0" hangingPunct="0">
              <a:lnSpc>
                <a:spcPts val="35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3.</a:t>
            </a:r>
            <a:r>
              <a:rPr kumimoji="0" lang="zh-CN" altLang="en-US" sz="2400" b="1" i="0" u="none" strike="noStrike" kern="1200" cap="none" spc="0" normalizeH="0" baseline="0" noProof="0" dirty="0" smtClean="0">
                <a:ln>
                  <a:noFill/>
                </a:ln>
                <a:solidFill>
                  <a:prstClr val="black"/>
                </a:solidFill>
                <a:effectLst/>
                <a:uLnTx/>
                <a:uFillTx/>
                <a:latin typeface="宋体" pitchFamily="2" charset="-122"/>
                <a:ea typeface="宋体" panose="02010600030101010101" pitchFamily="2" charset="-122"/>
                <a:cs typeface="+mn-cs"/>
              </a:rPr>
              <a:t>有</a:t>
            </a:r>
            <a:r>
              <a:rPr lang="zh-CN" altLang="en-US" sz="2400" b="1" dirty="0" smtClean="0">
                <a:solidFill>
                  <a:prstClr val="black"/>
                </a:solidFill>
                <a:latin typeface="宋体" pitchFamily="2" charset="-122"/>
              </a:rPr>
              <a:t>人</a:t>
            </a:r>
            <a:r>
              <a:rPr lang="zh-CN" altLang="en-US" sz="2400" b="1" dirty="0">
                <a:solidFill>
                  <a:prstClr val="black"/>
                </a:solidFill>
                <a:latin typeface="宋体" pitchFamily="2" charset="-122"/>
              </a:rPr>
              <a:t>认为友人已经认错，元方就应该原谅他，而他居然“</a:t>
            </a:r>
            <a:r>
              <a:rPr lang="zh-CN" altLang="en-US" sz="2400" b="1" dirty="0">
                <a:solidFill>
                  <a:prstClr val="black"/>
                </a:solidFill>
                <a:latin typeface="楷体" pitchFamily="49" charset="-122"/>
                <a:ea typeface="楷体" pitchFamily="49" charset="-122"/>
              </a:rPr>
              <a:t>入门不顾</a:t>
            </a:r>
            <a:r>
              <a:rPr lang="zh-CN" altLang="en-US" sz="2400" b="1" dirty="0">
                <a:solidFill>
                  <a:prstClr val="black"/>
                </a:solidFill>
                <a:latin typeface="宋体" panose="02010600030101010101" pitchFamily="2" charset="-122"/>
              </a:rPr>
              <a:t>”，弄得友人尴尬至极，无地自容，这的确有些失礼。你是否同意这个看法？</a:t>
            </a:r>
            <a:endParaRPr lang="en-US" altLang="zh-CN" sz="2400" b="1" dirty="0">
              <a:solidFill>
                <a:prstClr val="black"/>
              </a:solidFill>
              <a:latin typeface="宋体" panose="02010600030101010101" pitchFamily="2" charset="-122"/>
            </a:endParaRPr>
          </a:p>
          <a:p>
            <a:pPr marL="0" marR="0" lvl="0" indent="0" algn="l" defTabSz="914400" rtl="0" eaLnBrk="0" fontAlgn="base" latinLnBrk="0" hangingPunct="0">
              <a:lnSpc>
                <a:spcPts val="3500"/>
              </a:lnSpc>
              <a:spcBef>
                <a:spcPct val="0"/>
              </a:spcBef>
              <a:spcAft>
                <a:spcPct val="0"/>
              </a:spcAft>
              <a:buClrTx/>
              <a:buSzTx/>
              <a:buFontTx/>
              <a:buNone/>
              <a:tabLst/>
              <a:defRPr/>
            </a:pPr>
            <a:endPar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sp>
        <p:nvSpPr>
          <p:cNvPr id="7" name="TextBox 6"/>
          <p:cNvSpPr txBox="1"/>
          <p:nvPr/>
        </p:nvSpPr>
        <p:spPr>
          <a:xfrm>
            <a:off x="467544" y="2207642"/>
            <a:ext cx="8352928" cy="2308324"/>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a:t>
            </a:r>
            <a:r>
              <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1</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不同意</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。元方当时才七岁，他能用自己的聪明才智从容不迫地反驳一个成年人，使对方明理，并赢得对方的叹服，维护了父亲的名誉，这已属不易。我们不能对一个七岁的孩子求全责备。</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3525" y="-19200"/>
            <a:ext cx="9347525" cy="5255245"/>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cstate="print"/>
          <a:stretch>
            <a:fillRect/>
          </a:stretch>
        </p:blipFill>
        <p:spPr>
          <a:xfrm>
            <a:off x="7262813" y="4238625"/>
            <a:ext cx="1630363" cy="379413"/>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3" cstate="print"/>
          <a:stretch>
            <a:fillRect/>
          </a:stretch>
        </p:blipFill>
        <p:spPr>
          <a:xfrm>
            <a:off x="7262813" y="4630738"/>
            <a:ext cx="1630363" cy="377825"/>
          </a:xfrm>
          <a:prstGeom prst="rect">
            <a:avLst/>
          </a:prstGeom>
          <a:ln>
            <a:noFill/>
          </a:ln>
          <a:effectLst>
            <a:outerShdw blurRad="292100" dist="139700" dir="2700000" algn="tl" rotWithShape="0">
              <a:srgbClr val="333333">
                <a:alpha val="65000"/>
              </a:srgbClr>
            </a:outerShdw>
          </a:effectLst>
        </p:spPr>
      </p:pic>
      <p:sp>
        <p:nvSpPr>
          <p:cNvPr id="7173" name="文本框 15"/>
          <p:cNvSpPr txBox="1"/>
          <p:nvPr/>
        </p:nvSpPr>
        <p:spPr>
          <a:xfrm>
            <a:off x="7275513" y="4227513"/>
            <a:ext cx="1230312" cy="400050"/>
          </a:xfrm>
          <a:prstGeom prst="rect">
            <a:avLst/>
          </a:prstGeom>
          <a:noFill/>
          <a:ln w="9525">
            <a:noFill/>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hlinkClick r:id="rId4" action="ppaction://hlinksldjump"/>
              </a:rPr>
              <a:t>第一课时</a:t>
            </a:r>
            <a:endPar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7174" name="文本框 14"/>
          <p:cNvSpPr txBox="1"/>
          <p:nvPr/>
        </p:nvSpPr>
        <p:spPr>
          <a:xfrm>
            <a:off x="7275513" y="4619625"/>
            <a:ext cx="1230312" cy="400050"/>
          </a:xfrm>
          <a:prstGeom prst="rect">
            <a:avLst/>
          </a:prstGeom>
          <a:noFill/>
          <a:ln w="9525">
            <a:noFill/>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hlinkClick r:id="rId5" action="ppaction://hlinksldjump"/>
              </a:rPr>
              <a:t>第二课时</a:t>
            </a:r>
            <a:endPar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3" name="圆角矩形 12"/>
          <p:cNvSpPr/>
          <p:nvPr/>
        </p:nvSpPr>
        <p:spPr>
          <a:xfrm>
            <a:off x="58738" y="98425"/>
            <a:ext cx="1920875" cy="31273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176" name="文本框 1"/>
          <p:cNvSpPr txBox="1"/>
          <p:nvPr/>
        </p:nvSpPr>
        <p:spPr>
          <a:xfrm>
            <a:off x="117475" y="50800"/>
            <a:ext cx="2097088" cy="369888"/>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b="1" dirty="0">
                <a:solidFill>
                  <a:schemeClr val="bg1"/>
                </a:solidFill>
                <a:latin typeface="宋体" panose="02010600030101010101" pitchFamily="2" charset="-122"/>
              </a:rPr>
              <a:t>七</a:t>
            </a:r>
            <a:r>
              <a:rPr kumimoji="0" lang="zh-CN" altLang="en-US" sz="1800" b="1" i="0" u="none" strike="noStrike" kern="1200" cap="none" spc="0" normalizeH="0" baseline="0" noProof="0" dirty="0">
                <a:ln>
                  <a:noFill/>
                </a:ln>
                <a:solidFill>
                  <a:prstClr val="white"/>
                </a:solidFill>
                <a:effectLst/>
                <a:uLnTx/>
                <a:uFillTx/>
                <a:latin typeface="宋体" panose="02010600030101010101" pitchFamily="2" charset="-122"/>
              </a:rPr>
              <a:t>年级语文上册</a:t>
            </a:r>
          </a:p>
        </p:txBody>
      </p:sp>
      <p:sp>
        <p:nvSpPr>
          <p:cNvPr id="11" name="TextBox 48">
            <a:extLst/>
          </p:cNvPr>
          <p:cNvSpPr txBox="1"/>
          <p:nvPr/>
        </p:nvSpPr>
        <p:spPr>
          <a:xfrm>
            <a:off x="1403648" y="1563638"/>
            <a:ext cx="6336704" cy="854080"/>
          </a:xfrm>
          <a:prstGeom prst="rect">
            <a:avLst/>
          </a:prstGeom>
          <a:noFill/>
          <a:ln w="19050">
            <a:solidFill>
              <a:schemeClr val="tx1"/>
            </a:solidFill>
          </a:ln>
          <a:effectLst>
            <a:softEdge rad="31750"/>
          </a:effectLst>
        </p:spPr>
        <p:txBody>
          <a:bodyPr wrap="squar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Kaiti SC"/>
              </a:rPr>
              <a:t>8 《</a:t>
            </a:r>
            <a:r>
              <a:rPr kumimoji="0" lang="zh-CN" altLang="en-US"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Kaiti SC"/>
              </a:rPr>
              <a:t>世说新语</a:t>
            </a:r>
            <a:r>
              <a:rPr kumimoji="0" lang="en-US" altLang="zh-CN"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Kaiti SC"/>
              </a:rPr>
              <a:t>》</a:t>
            </a:r>
            <a:r>
              <a:rPr kumimoji="0" lang="zh-CN" altLang="en-US" sz="5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宋体" panose="02010600030101010101" pitchFamily="2" charset="-122"/>
                <a:cs typeface="Kaiti SC"/>
              </a:rPr>
              <a:t>二则</a:t>
            </a:r>
          </a:p>
        </p:txBody>
      </p:sp>
      <p:pic>
        <p:nvPicPr>
          <p:cNvPr id="12"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8" name="组合 9"/>
          <p:cNvGrpSpPr/>
          <p:nvPr/>
        </p:nvGrpSpPr>
        <p:grpSpPr>
          <a:xfrm>
            <a:off x="44450" y="-38100"/>
            <a:ext cx="2006600" cy="522288"/>
            <a:chOff x="70" y="-63"/>
            <a:chExt cx="3160" cy="824"/>
          </a:xfrm>
        </p:grpSpPr>
        <p:sp>
          <p:nvSpPr>
            <p:cNvPr id="31751" name="文本框 6"/>
            <p:cNvSpPr txBox="1"/>
            <p:nvPr/>
          </p:nvSpPr>
          <p:spPr>
            <a:xfrm>
              <a:off x="678" y="-63"/>
              <a:ext cx="2552" cy="825"/>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6" name="TextBox 5"/>
          <p:cNvSpPr txBox="1"/>
          <p:nvPr/>
        </p:nvSpPr>
        <p:spPr>
          <a:xfrm>
            <a:off x="571472" y="1071552"/>
            <a:ext cx="7715304" cy="1754326"/>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en-US" altLang="zh-CN"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同意</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。父亲的友人已经表示了歉意，应该给人改</a:t>
            </a:r>
            <a:r>
              <a:rPr kumimoji="0" lang="zh-CN" altLang="en-US" sz="2400" b="1" i="0" u="none" strike="noStrike" kern="1200" cap="none" spc="0" normalizeH="0" baseline="0" noProof="0" dirty="0" smtClean="0">
                <a:ln>
                  <a:noFill/>
                </a:ln>
                <a:solidFill>
                  <a:srgbClr val="0000FF"/>
                </a:solidFill>
                <a:effectLst/>
                <a:uLnTx/>
                <a:uFillTx/>
                <a:latin typeface="楷体" panose="02010609060101010101" pitchFamily="49" charset="-122"/>
                <a:ea typeface="楷体" panose="02010609060101010101" pitchFamily="49" charset="-122"/>
                <a:cs typeface="+mn-cs"/>
              </a:rPr>
              <a:t>正错误的</a:t>
            </a:r>
            <a:r>
              <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机会。人不可能一辈子都不犯错误，只要改正，就是好的，不能总是抓住人的“小辫子”不放。</a:t>
            </a:r>
          </a:p>
        </p:txBody>
      </p:sp>
    </p:spTree>
  </p:cSld>
  <p:clrMapOvr>
    <a:masterClrMapping/>
  </p:clrMapOvr>
  <p:transition spd="slow">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rot="555800">
            <a:off x="4544269" y="860381"/>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0470821">
            <a:off x="4139456" y="866731"/>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319204">
            <a:off x="3720356" y="866731"/>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3" name="圆角矩形 22"/>
          <p:cNvSpPr/>
          <p:nvPr/>
        </p:nvSpPr>
        <p:spPr>
          <a:xfrm rot="21148334">
            <a:off x="3310781" y="874668"/>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8374" name="矩形 1"/>
          <p:cNvSpPr/>
          <p:nvPr/>
        </p:nvSpPr>
        <p:spPr>
          <a:xfrm>
            <a:off x="3275856" y="742906"/>
            <a:ext cx="1743075"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概括主题</a:t>
            </a:r>
          </a:p>
        </p:txBody>
      </p:sp>
      <p:grpSp>
        <p:nvGrpSpPr>
          <p:cNvPr id="2" name="组合 13"/>
          <p:cNvGrpSpPr/>
          <p:nvPr/>
        </p:nvGrpSpPr>
        <p:grpSpPr>
          <a:xfrm>
            <a:off x="28575" y="-20637"/>
            <a:ext cx="2006600" cy="522287"/>
            <a:chOff x="70" y="-63"/>
            <a:chExt cx="3160" cy="822"/>
          </a:xfrm>
        </p:grpSpPr>
        <p:sp>
          <p:nvSpPr>
            <p:cNvPr id="58377"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课堂小结</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11" name="TextBox 10"/>
          <p:cNvSpPr txBox="1"/>
          <p:nvPr/>
        </p:nvSpPr>
        <p:spPr>
          <a:xfrm>
            <a:off x="827584" y="1419622"/>
            <a:ext cx="7025434" cy="2677656"/>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    </a:t>
            </a:r>
            <a:r>
              <a:rPr kumimoji="0" lang="en-US" altLang="zh-CN" sz="2800" b="1" i="0" u="none" strike="noStrike" kern="1200" cap="none" spc="0" normalizeH="0" baseline="0" noProof="0" dirty="0">
                <a:ln>
                  <a:noFill/>
                </a:ln>
                <a:effectLst/>
                <a:uLnTx/>
                <a:uFillTx/>
                <a:latin typeface="楷体" pitchFamily="49" charset="-122"/>
                <a:ea typeface="楷体" pitchFamily="49" charset="-122"/>
                <a:cs typeface="+mn-cs"/>
              </a:rPr>
              <a:t>《</a:t>
            </a:r>
            <a:r>
              <a:rPr kumimoji="0" lang="zh-CN" altLang="en-US" sz="2800" b="1" i="0" u="none" strike="noStrike" kern="1200" cap="none" spc="0" normalizeH="0" baseline="0" noProof="0" dirty="0">
                <a:ln>
                  <a:noFill/>
                </a:ln>
                <a:effectLst/>
                <a:uLnTx/>
                <a:uFillTx/>
                <a:latin typeface="楷体" pitchFamily="49" charset="-122"/>
                <a:ea typeface="楷体" pitchFamily="49" charset="-122"/>
                <a:cs typeface="+mn-cs"/>
              </a:rPr>
              <a:t>陈太丘与友期行</a:t>
            </a:r>
            <a:r>
              <a:rPr kumimoji="0" lang="en-US" altLang="zh-CN" sz="2800" b="1" i="0" u="none" strike="noStrike" kern="1200" cap="none" spc="0" normalizeH="0" baseline="0" noProof="0" dirty="0">
                <a:ln>
                  <a:noFill/>
                </a:ln>
                <a:effectLst/>
                <a:uLnTx/>
                <a:uFillTx/>
                <a:latin typeface="楷体" pitchFamily="49" charset="-122"/>
                <a:ea typeface="楷体" pitchFamily="49" charset="-122"/>
                <a:cs typeface="+mn-cs"/>
              </a:rPr>
              <a:t>》</a:t>
            </a:r>
            <a:r>
              <a:rPr kumimoji="0" lang="zh-CN" altLang="en-US" sz="2800" b="1" i="0" u="none" strike="noStrike" kern="1200" cap="none" spc="0" normalizeH="0" baseline="0" noProof="0" dirty="0">
                <a:ln>
                  <a:noFill/>
                </a:ln>
                <a:effectLst/>
                <a:uLnTx/>
                <a:uFillTx/>
                <a:latin typeface="楷体" pitchFamily="49" charset="-122"/>
                <a:ea typeface="楷体" pitchFamily="49" charset="-122"/>
                <a:cs typeface="+mn-cs"/>
              </a:rPr>
              <a:t>讲述了七岁儿童陈元方的故事，表现出陈元方年纪虽小但聪慧善辩、正直明理、落落大方，同时告诫人们做事要讲诚信，为人要方正。</a:t>
            </a:r>
          </a:p>
        </p:txBody>
      </p:sp>
    </p:spTree>
  </p:cSld>
  <p:clrMapOvr>
    <a:masterClrMapping/>
  </p:clrMapOvr>
  <p:transition spd="slow">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
          <p:cNvGrpSpPr/>
          <p:nvPr/>
        </p:nvGrpSpPr>
        <p:grpSpPr>
          <a:xfrm>
            <a:off x="28575" y="-20637"/>
            <a:ext cx="2006600" cy="522287"/>
            <a:chOff x="70" y="-63"/>
            <a:chExt cx="3160" cy="822"/>
          </a:xfrm>
        </p:grpSpPr>
        <p:sp>
          <p:nvSpPr>
            <p:cNvPr id="3"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课堂小结</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grpSp>
        <p:nvGrpSpPr>
          <p:cNvPr id="8" name="组合 1"/>
          <p:cNvGrpSpPr/>
          <p:nvPr/>
        </p:nvGrpSpPr>
        <p:grpSpPr>
          <a:xfrm>
            <a:off x="3389114" y="781112"/>
            <a:ext cx="1758950" cy="566502"/>
            <a:chOff x="3286116" y="615935"/>
            <a:chExt cx="1758959" cy="566502"/>
          </a:xfrm>
        </p:grpSpPr>
        <p:sp>
          <p:nvSpPr>
            <p:cNvPr id="9" name="圆角矩形 8"/>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0" name="圆角矩形 9"/>
            <p:cNvSpPr/>
            <p:nvPr/>
          </p:nvSpPr>
          <p:spPr>
            <a:xfrm rot="20470821">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1" name="圆角矩形 10"/>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2" name="圆角矩形 11"/>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3" name="矩形 1"/>
            <p:cNvSpPr/>
            <p:nvPr/>
          </p:nvSpPr>
          <p:spPr>
            <a:xfrm>
              <a:off x="3286116" y="615935"/>
              <a:ext cx="1743075" cy="566502"/>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学后感悟</a:t>
              </a:r>
            </a:p>
          </p:txBody>
        </p:sp>
      </p:grpSp>
      <p:sp>
        <p:nvSpPr>
          <p:cNvPr id="14" name="TextBox 13"/>
          <p:cNvSpPr txBox="1"/>
          <p:nvPr/>
        </p:nvSpPr>
        <p:spPr>
          <a:xfrm>
            <a:off x="323528" y="1559570"/>
            <a:ext cx="8215370" cy="2308324"/>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effectLst/>
                <a:uLnTx/>
                <a:uFillTx/>
                <a:latin typeface="楷体" pitchFamily="49" charset="-122"/>
                <a:ea typeface="楷体" pitchFamily="49" charset="-122"/>
                <a:cs typeface="+mn-cs"/>
              </a:rPr>
              <a:t>文中友人无信无礼，七岁的元方却懂得诚实守信。诚信是中华民族的传统美德，我们应继承发扬这一光荣传统，为人真诚守信。让我们以天地为心，真诚为骨，做一个高尚的人，真正的人。我们相信：诚信相伴，一生无悔！</a:t>
            </a:r>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2"/>
          <p:cNvSpPr/>
          <p:nvPr/>
        </p:nvSpPr>
        <p:spPr>
          <a:xfrm>
            <a:off x="971600" y="771550"/>
            <a:ext cx="4825360" cy="461665"/>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❶人物形象鲜明，叙述详略得当。</a:t>
            </a:r>
            <a:endPar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79878" name="TextBox 5"/>
          <p:cNvSpPr txBox="1"/>
          <p:nvPr/>
        </p:nvSpPr>
        <p:spPr>
          <a:xfrm>
            <a:off x="396875" y="1231900"/>
            <a:ext cx="8351838" cy="598805"/>
          </a:xfrm>
          <a:prstGeom prst="rect">
            <a:avLst/>
          </a:prstGeom>
          <a:noFill/>
          <a:ln w="9525">
            <a:noFill/>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2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p>
        </p:txBody>
      </p:sp>
      <p:grpSp>
        <p:nvGrpSpPr>
          <p:cNvPr id="2" name="组合 8"/>
          <p:cNvGrpSpPr/>
          <p:nvPr/>
        </p:nvGrpSpPr>
        <p:grpSpPr>
          <a:xfrm>
            <a:off x="34925" y="-20637"/>
            <a:ext cx="2008188" cy="523875"/>
            <a:chOff x="70" y="-63"/>
            <a:chExt cx="3161" cy="824"/>
          </a:xfrm>
        </p:grpSpPr>
        <p:sp>
          <p:nvSpPr>
            <p:cNvPr id="60421"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写作特色</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8" name="TextBox 7"/>
          <p:cNvSpPr txBox="1"/>
          <p:nvPr/>
        </p:nvSpPr>
        <p:spPr>
          <a:xfrm>
            <a:off x="323528" y="1255458"/>
            <a:ext cx="8215370" cy="3323987"/>
          </a:xfrm>
          <a:prstGeom prst="rect">
            <a:avLst/>
          </a:prstGeom>
          <a:noFill/>
        </p:spPr>
        <p:txBody>
          <a:bodyPr wrap="square" rtlCol="0">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文中描写陈元方的形象是从“时年七岁”开始的。首先描写了元方彬彬有礼地回</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答友人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的问话，接着描写了元方</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对友人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骂其父的行为据理驳斥，最后写“元方入门不顾”。一个聪慧善辩、正直明理、落落大方的儿童形象跃然纸上。本文在语言叙述上十分自然，情节安排合理，详略得当。为突出元方的形象，作者有意省略了陈太丘等</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候友人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的过程，详写了元方</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与友人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的对话。</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2470" y="1515745"/>
            <a:ext cx="7719060" cy="1113766"/>
          </a:xfrm>
          <a:prstGeom prst="rect">
            <a:avLst/>
          </a:prstGeom>
          <a:noFill/>
        </p:spPr>
        <p:txBody>
          <a:bodyPr wrap="square" rtlCol="0" anchor="t">
            <a:spAutoFit/>
          </a:bodyPr>
          <a:lstStyle/>
          <a:p>
            <a:pPr marL="0" marR="0" lvl="0" indent="0" algn="l" defTabSz="914400" rtl="0" eaLnBrk="1" fontAlgn="base" latinLnBrk="0" hangingPunct="1">
              <a:lnSpc>
                <a:spcPct val="150000"/>
              </a:lnSpc>
              <a:spcBef>
                <a:spcPts val="120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    本文剪裁得体，而且在语言叙述上十分自然，不加任何雕饰，给人以真实自然的感觉。</a:t>
            </a:r>
          </a:p>
        </p:txBody>
      </p:sp>
      <p:sp>
        <p:nvSpPr>
          <p:cNvPr id="61442" name="矩形 2"/>
          <p:cNvSpPr/>
          <p:nvPr/>
        </p:nvSpPr>
        <p:spPr>
          <a:xfrm>
            <a:off x="1382390" y="993775"/>
            <a:ext cx="3549650" cy="460375"/>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❷</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剪裁得体，详略得当。</a:t>
            </a:r>
          </a:p>
        </p:txBody>
      </p:sp>
      <p:grpSp>
        <p:nvGrpSpPr>
          <p:cNvPr id="4" name="组合 8"/>
          <p:cNvGrpSpPr/>
          <p:nvPr/>
        </p:nvGrpSpPr>
        <p:grpSpPr>
          <a:xfrm>
            <a:off x="34925" y="-20637"/>
            <a:ext cx="2008188" cy="523875"/>
            <a:chOff x="70" y="-63"/>
            <a:chExt cx="3161" cy="824"/>
          </a:xfrm>
        </p:grpSpPr>
        <p:sp>
          <p:nvSpPr>
            <p:cNvPr id="5"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写作特色</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12"/>
          <p:cNvSpPr txBox="1"/>
          <p:nvPr/>
        </p:nvSpPr>
        <p:spPr>
          <a:xfrm>
            <a:off x="1651635" y="937895"/>
            <a:ext cx="1617345" cy="645160"/>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对话背景：</a:t>
            </a:r>
          </a:p>
        </p:txBody>
      </p:sp>
      <p:sp>
        <p:nvSpPr>
          <p:cNvPr id="19" name="左大括号 18"/>
          <p:cNvSpPr/>
          <p:nvPr/>
        </p:nvSpPr>
        <p:spPr>
          <a:xfrm>
            <a:off x="1236980" y="1340485"/>
            <a:ext cx="414655" cy="2618740"/>
          </a:xfrm>
          <a:prstGeom prst="leftBrace">
            <a:avLst>
              <a:gd name="adj1" fmla="val 31711"/>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itchFamily="49" charset="-122"/>
              <a:ea typeface="楷体" pitchFamily="49" charset="-122"/>
              <a:cs typeface="+mn-cs"/>
            </a:endParaRPr>
          </a:p>
        </p:txBody>
      </p:sp>
      <p:sp>
        <p:nvSpPr>
          <p:cNvPr id="20" name="Text Box 12"/>
          <p:cNvSpPr txBox="1"/>
          <p:nvPr/>
        </p:nvSpPr>
        <p:spPr>
          <a:xfrm>
            <a:off x="727075" y="1375410"/>
            <a:ext cx="509905" cy="267652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陈太丘与友期行</a:t>
            </a:r>
          </a:p>
        </p:txBody>
      </p:sp>
      <p:sp>
        <p:nvSpPr>
          <p:cNvPr id="4" name="右大括号 3"/>
          <p:cNvSpPr/>
          <p:nvPr/>
        </p:nvSpPr>
        <p:spPr>
          <a:xfrm>
            <a:off x="6537325" y="1276350"/>
            <a:ext cx="434975" cy="2747010"/>
          </a:xfrm>
          <a:prstGeom prst="rightBrace">
            <a:avLst>
              <a:gd name="adj1" fmla="val 30591"/>
              <a:gd name="adj2" fmla="val 50905"/>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itchFamily="49" charset="-122"/>
              <a:ea typeface="楷体" pitchFamily="49" charset="-122"/>
              <a:cs typeface="+mn-cs"/>
            </a:endParaRPr>
          </a:p>
        </p:txBody>
      </p:sp>
      <p:sp>
        <p:nvSpPr>
          <p:cNvPr id="22" name="Text Box 12"/>
          <p:cNvSpPr txBox="1"/>
          <p:nvPr/>
        </p:nvSpPr>
        <p:spPr>
          <a:xfrm>
            <a:off x="7067550" y="1773555"/>
            <a:ext cx="1503045" cy="1753235"/>
          </a:xfrm>
          <a:prstGeom prst="rect">
            <a:avLst/>
          </a:prstGeom>
          <a:noFill/>
          <a:ln w="9525">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聪慧善辩</a:t>
            </a:r>
            <a:endPar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据理驳斥</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正直明理</a:t>
            </a:r>
          </a:p>
        </p:txBody>
      </p:sp>
      <p:sp>
        <p:nvSpPr>
          <p:cNvPr id="12" name="Text Box 12"/>
          <p:cNvSpPr txBox="1"/>
          <p:nvPr/>
        </p:nvSpPr>
        <p:spPr>
          <a:xfrm>
            <a:off x="1622425" y="2228533"/>
            <a:ext cx="1755775" cy="647700"/>
          </a:xfrm>
          <a:prstGeom prst="rect">
            <a:avLst/>
          </a:prstGeom>
          <a:noFill/>
          <a:ln w="9525">
            <a:noFill/>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对话内容</a:t>
            </a:r>
          </a:p>
        </p:txBody>
      </p:sp>
      <p:sp>
        <p:nvSpPr>
          <p:cNvPr id="13" name="Text Box 12"/>
          <p:cNvSpPr txBox="1"/>
          <p:nvPr/>
        </p:nvSpPr>
        <p:spPr>
          <a:xfrm>
            <a:off x="1651635" y="3642360"/>
            <a:ext cx="5126038" cy="645160"/>
          </a:xfrm>
          <a:prstGeom prst="rect">
            <a:avLst/>
          </a:prstGeom>
          <a:noFill/>
          <a:ln w="9525">
            <a:noFill/>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对话结果：</a:t>
            </a:r>
          </a:p>
        </p:txBody>
      </p:sp>
      <p:sp>
        <p:nvSpPr>
          <p:cNvPr id="14" name="左大括号 13"/>
          <p:cNvSpPr/>
          <p:nvPr/>
        </p:nvSpPr>
        <p:spPr>
          <a:xfrm>
            <a:off x="3012440" y="2121535"/>
            <a:ext cx="365760" cy="984885"/>
          </a:xfrm>
          <a:prstGeom prst="leftBrace">
            <a:avLst>
              <a:gd name="adj1" fmla="val 31711"/>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楷体" pitchFamily="49" charset="-122"/>
              <a:ea typeface="楷体" pitchFamily="49" charset="-122"/>
              <a:cs typeface="+mn-cs"/>
            </a:endParaRPr>
          </a:p>
        </p:txBody>
      </p:sp>
      <p:sp>
        <p:nvSpPr>
          <p:cNvPr id="15" name="Text Box 12"/>
          <p:cNvSpPr txBox="1"/>
          <p:nvPr/>
        </p:nvSpPr>
        <p:spPr>
          <a:xfrm>
            <a:off x="3378200" y="1862455"/>
            <a:ext cx="3202940" cy="46037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无礼  对子骂父</a:t>
            </a:r>
          </a:p>
        </p:txBody>
      </p:sp>
      <p:sp>
        <p:nvSpPr>
          <p:cNvPr id="17" name="Text Box 12"/>
          <p:cNvSpPr txBox="1"/>
          <p:nvPr/>
        </p:nvSpPr>
        <p:spPr>
          <a:xfrm>
            <a:off x="3378200" y="2876550"/>
            <a:ext cx="3074670" cy="46037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元方</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责友  </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无信无礼</a:t>
            </a:r>
          </a:p>
        </p:txBody>
      </p:sp>
      <p:grpSp>
        <p:nvGrpSpPr>
          <p:cNvPr id="7" name="组合 35"/>
          <p:cNvGrpSpPr/>
          <p:nvPr/>
        </p:nvGrpSpPr>
        <p:grpSpPr>
          <a:xfrm>
            <a:off x="44450" y="-20637"/>
            <a:ext cx="2006600" cy="523875"/>
            <a:chOff x="70" y="-63"/>
            <a:chExt cx="3161" cy="824"/>
          </a:xfrm>
        </p:grpSpPr>
        <p:sp>
          <p:nvSpPr>
            <p:cNvPr id="8"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板书设计</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3269615" y="937895"/>
            <a:ext cx="3126177"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sym typeface="+mn-ea"/>
              </a:rPr>
              <a:t>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sym typeface="+mn-ea"/>
              </a:rPr>
              <a:t>无信   太丘舍去</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3" name="文本框 2"/>
          <p:cNvSpPr txBox="1"/>
          <p:nvPr/>
        </p:nvSpPr>
        <p:spPr>
          <a:xfrm>
            <a:off x="3118485" y="3642360"/>
            <a:ext cx="3278462"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sym typeface="+mn-ea"/>
              </a:rPr>
              <a:t>友人</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sym typeface="+mn-ea"/>
              </a:rPr>
              <a:t>惭，元方入门不顾</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linds(horizontal)">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P spid="22" grpId="0"/>
      <p:bldP spid="12" grpId="0"/>
      <p:bldP spid="13" grpId="0"/>
      <p:bldP spid="14" grpId="0" animBg="1"/>
      <p:bldP spid="15" grpId="0"/>
      <p:bldP spid="17" grpId="0"/>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2"/>
          <p:cNvSpPr/>
          <p:nvPr/>
        </p:nvSpPr>
        <p:spPr>
          <a:xfrm>
            <a:off x="683260" y="1420178"/>
            <a:ext cx="7777163" cy="2861310"/>
          </a:xfrm>
          <a:prstGeom prst="rect">
            <a:avLst/>
          </a:prstGeom>
          <a:noFill/>
          <a:ln w="9525">
            <a:noFill/>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  </a:t>
            </a: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  </a:t>
            </a:r>
            <a:r>
              <a:rPr kumimoji="0" lang="zh-CN"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君：</a:t>
            </a:r>
            <a:r>
              <a:rPr kumimoji="0" lang="zh-CN"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sym typeface="+mn-ea"/>
              </a:rPr>
              <a:t>是有礼貌地称呼对方，犹今之“您”。</a:t>
            </a:r>
            <a:endParaRPr kumimoji="0" lang="en-US" altLang="zh-CN"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   </a:t>
            </a: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尊：</a:t>
            </a:r>
            <a:r>
              <a:rPr kumimoji="0" lang="zh-CN" altLang="en-US"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敬辞。用于称跟对方有关的人或事。</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        如：尊姓大名</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  家：</a:t>
            </a:r>
            <a:r>
              <a:rPr kumimoji="0" lang="zh-CN" altLang="en-US"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谦辞。对别人称自己亲属中年长于自己的人。</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楷体" pitchFamily="49" charset="-122"/>
                <a:ea typeface="楷体" pitchFamily="49" charset="-122"/>
                <a:cs typeface="+mn-cs"/>
              </a:rPr>
              <a:t>        如：家父</a:t>
            </a:r>
          </a:p>
        </p:txBody>
      </p:sp>
      <p:sp>
        <p:nvSpPr>
          <p:cNvPr id="46083" name="TextBox 3"/>
          <p:cNvSpPr txBox="1"/>
          <p:nvPr/>
        </p:nvSpPr>
        <p:spPr>
          <a:xfrm>
            <a:off x="901129" y="815231"/>
            <a:ext cx="8207375" cy="460375"/>
          </a:xfrm>
          <a:prstGeom prst="rect">
            <a:avLst/>
          </a:prstGeom>
          <a:noFill/>
          <a:ln w="9525">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sym typeface="+mn-ea"/>
              </a:rPr>
              <a:t>“君”“尊君”“家君”的称谓有什么不同？</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zh-CN" altLang="en-US"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grpSp>
        <p:nvGrpSpPr>
          <p:cNvPr id="46084" name="组合 9"/>
          <p:cNvGrpSpPr/>
          <p:nvPr/>
        </p:nvGrpSpPr>
        <p:grpSpPr>
          <a:xfrm>
            <a:off x="28575" y="-3175"/>
            <a:ext cx="2006600" cy="522288"/>
            <a:chOff x="70" y="-63"/>
            <a:chExt cx="3160" cy="822"/>
          </a:xfrm>
        </p:grpSpPr>
        <p:sp>
          <p:nvSpPr>
            <p:cNvPr id="46085"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Vertical)">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p:nvPr/>
        </p:nvSpPr>
        <p:spPr>
          <a:xfrm>
            <a:off x="1032193" y="822415"/>
            <a:ext cx="6683240" cy="1754326"/>
          </a:xfrm>
          <a:prstGeom prst="rect">
            <a:avLst/>
          </a:prstGeom>
          <a:noFill/>
          <a:ln w="9525">
            <a:noFill/>
          </a:ln>
        </p:spPr>
        <p:txBody>
          <a:bodyPr wrap="none" anchor="ct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2.</a:t>
            </a:r>
            <a:r>
              <a:rPr kumimoji="0" lang="zh-CN"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辨别下列词语哪些属于</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敬</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辞</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a:t>
            </a:r>
            <a:r>
              <a:rPr kumimoji="0" lang="zh-CN"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rPr>
              <a:t>哪些属于</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谦</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辞</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a:t>
            </a:r>
            <a:endParaRPr kumimoji="0" lang="zh-CN" altLang="zh-CN" sz="2400" b="1" i="0" u="none" strike="noStrike" kern="1200" cap="none" spc="0" normalizeH="0" baseline="0" noProof="0" dirty="0">
              <a:ln>
                <a:noFill/>
              </a:ln>
              <a:solidFill>
                <a:srgbClr val="0000FF"/>
              </a:solidFill>
              <a:effectLst/>
              <a:uLnTx/>
              <a:uFillTx/>
              <a:latin typeface="黑体" panose="02010600030101010101" pitchFamily="49" charset="-122"/>
              <a:ea typeface="黑体" panose="02010600030101010101"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①敝人　②卑职　③陛下　④令尊　⑤寡人　</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⑥足下　⑦令郎　⑧老朽　⑨麾下</a:t>
            </a:r>
          </a:p>
        </p:txBody>
      </p:sp>
      <p:sp>
        <p:nvSpPr>
          <p:cNvPr id="3" name="Rectangle 7"/>
          <p:cNvSpPr/>
          <p:nvPr/>
        </p:nvSpPr>
        <p:spPr>
          <a:xfrm>
            <a:off x="2470150" y="2687320"/>
            <a:ext cx="3924300" cy="1198880"/>
          </a:xfrm>
          <a:prstGeom prst="rect">
            <a:avLst/>
          </a:prstGeom>
          <a:noFill/>
          <a:ln w="9525">
            <a:noFill/>
          </a:ln>
        </p:spPr>
        <p:txBody>
          <a:bodyPr anchor="ct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敬</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辞</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有</a:t>
            </a:r>
            <a:endParaRPr kumimoji="0" lang="en-US"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谦</a:t>
            </a:r>
            <a:r>
              <a:rPr kumimoji="0" lang="zh-CN" altLang="en-US"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辞</a:t>
            </a:r>
            <a:r>
              <a:rPr kumimoji="0" lang="zh-CN" altLang="zh-CN" sz="2400" b="1" i="0" u="none" strike="noStrike" kern="1200" cap="none" spc="0" normalizeH="0" baseline="0" noProof="0" dirty="0" smtClean="0">
                <a:ln>
                  <a:noFill/>
                </a:ln>
                <a:solidFill>
                  <a:srgbClr val="0000FF"/>
                </a:solidFill>
                <a:effectLst/>
                <a:uLnTx/>
                <a:uFillTx/>
                <a:latin typeface="宋体" panose="02010600030101010101" pitchFamily="2" charset="-122"/>
                <a:ea typeface="宋体" panose="02010600030101010101" pitchFamily="2" charset="-122"/>
                <a:cs typeface="+mn-cs"/>
              </a:rPr>
              <a:t>有</a:t>
            </a:r>
            <a:endParaRPr kumimoji="0" lang="zh-CN" altLang="zh-CN" sz="24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endParaRPr>
          </a:p>
        </p:txBody>
      </p:sp>
      <p:sp>
        <p:nvSpPr>
          <p:cNvPr id="4" name="矩形 3"/>
          <p:cNvSpPr/>
          <p:nvPr/>
        </p:nvSpPr>
        <p:spPr>
          <a:xfrm>
            <a:off x="3562033" y="2829878"/>
            <a:ext cx="2019300" cy="460375"/>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③④⑥⑦⑨　</a:t>
            </a:r>
          </a:p>
        </p:txBody>
      </p:sp>
      <p:sp>
        <p:nvSpPr>
          <p:cNvPr id="5" name="矩形 4"/>
          <p:cNvSpPr/>
          <p:nvPr/>
        </p:nvSpPr>
        <p:spPr>
          <a:xfrm>
            <a:off x="3562033" y="3425508"/>
            <a:ext cx="1407160" cy="460375"/>
          </a:xfrm>
          <a:prstGeom prst="rect">
            <a:avLst/>
          </a:prstGeom>
          <a:noFill/>
          <a:ln w="9525">
            <a:no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24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①②⑤⑧</a:t>
            </a:r>
          </a:p>
        </p:txBody>
      </p:sp>
      <p:grpSp>
        <p:nvGrpSpPr>
          <p:cNvPr id="6" name="组合 9"/>
          <p:cNvGrpSpPr/>
          <p:nvPr/>
        </p:nvGrpSpPr>
        <p:grpSpPr>
          <a:xfrm>
            <a:off x="28575" y="-3175"/>
            <a:ext cx="2006600" cy="522288"/>
            <a:chOff x="70" y="-63"/>
            <a:chExt cx="3160" cy="822"/>
          </a:xfrm>
        </p:grpSpPr>
        <p:sp>
          <p:nvSpPr>
            <p:cNvPr id="7"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8"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2"/>
          <p:cNvGrpSpPr/>
          <p:nvPr/>
        </p:nvGrpSpPr>
        <p:grpSpPr>
          <a:xfrm>
            <a:off x="323528" y="555526"/>
            <a:ext cx="1743075" cy="566738"/>
            <a:chOff x="461963" y="598488"/>
            <a:chExt cx="1743075" cy="566737"/>
          </a:xfrm>
        </p:grpSpPr>
        <p:sp>
          <p:nvSpPr>
            <p:cNvPr id="4" name="圆角矩形 3"/>
            <p:cNvSpPr/>
            <p:nvPr/>
          </p:nvSpPr>
          <p:spPr>
            <a:xfrm rot="555800">
              <a:off x="1730375"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 name="圆角矩形 4"/>
            <p:cNvSpPr/>
            <p:nvPr/>
          </p:nvSpPr>
          <p:spPr>
            <a:xfrm rot="20470821">
              <a:off x="1325563"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6" name="圆角矩形 5"/>
            <p:cNvSpPr/>
            <p:nvPr/>
          </p:nvSpPr>
          <p:spPr>
            <a:xfrm rot="319204">
              <a:off x="906463"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 name="圆角矩形 6"/>
            <p:cNvSpPr/>
            <p:nvPr/>
          </p:nvSpPr>
          <p:spPr>
            <a:xfrm rot="21148334">
              <a:off x="496888"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1216" name="矩形 1"/>
            <p:cNvSpPr/>
            <p:nvPr/>
          </p:nvSpPr>
          <p:spPr>
            <a:xfrm>
              <a:off x="461963" y="598488"/>
              <a:ext cx="1743075"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古今异义</a:t>
              </a:r>
            </a:p>
          </p:txBody>
        </p:sp>
      </p:grpSp>
      <p:grpSp>
        <p:nvGrpSpPr>
          <p:cNvPr id="51208" name="组合 9"/>
          <p:cNvGrpSpPr/>
          <p:nvPr/>
        </p:nvGrpSpPr>
        <p:grpSpPr>
          <a:xfrm>
            <a:off x="28575" y="-3175"/>
            <a:ext cx="2006600" cy="522288"/>
            <a:chOff x="70" y="-63"/>
            <a:chExt cx="3160" cy="822"/>
          </a:xfrm>
        </p:grpSpPr>
        <p:sp>
          <p:nvSpPr>
            <p:cNvPr id="51209"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2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矩形 1"/>
          <p:cNvSpPr/>
          <p:nvPr/>
        </p:nvSpPr>
        <p:spPr>
          <a:xfrm>
            <a:off x="395536" y="985838"/>
            <a:ext cx="8361363" cy="3322955"/>
          </a:xfrm>
          <a:prstGeom prst="rect">
            <a:avLst/>
          </a:prstGeom>
        </p:spPr>
        <p:txBody>
          <a:bodyPr>
            <a:spAutoFit/>
          </a:bodyPr>
          <a:lstStyle/>
          <a:p>
            <a:pPr marL="0" marR="0" lvl="0" indent="0" algn="l" defTabSz="914400" rtl="0" eaLnBrk="1" fontAlgn="base" latinLnBrk="0" hangingPunct="1">
              <a:lnSpc>
                <a:spcPct val="250000"/>
              </a:lnSpc>
              <a:spcBef>
                <a:spcPts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与</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儿女</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讲论文义（                             ）</a:t>
            </a:r>
          </a:p>
          <a:p>
            <a:pPr marL="0" marR="0" lvl="0" indent="0" algn="l" defTabSz="914400" rtl="0" eaLnBrk="1" fontAlgn="base" latinLnBrk="0" hangingPunct="1">
              <a:lnSpc>
                <a:spcPct val="250000"/>
              </a:lnSpc>
              <a:spcBef>
                <a:spcPts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陈太丘与友</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期</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行（                            ）</a:t>
            </a:r>
          </a:p>
          <a:p>
            <a:pPr marL="0" marR="0" lvl="0" indent="0" algn="l" defTabSz="914400" rtl="0" eaLnBrk="1" fontAlgn="base" latinLnBrk="0" hangingPunct="1">
              <a:lnSpc>
                <a:spcPct val="250000"/>
              </a:lnSpc>
              <a:spcBef>
                <a:spcPts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太丘舍</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去</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p>
        </p:txBody>
      </p:sp>
      <p:sp>
        <p:nvSpPr>
          <p:cNvPr id="3" name="Text Box 18"/>
          <p:cNvSpPr txBox="1"/>
          <p:nvPr/>
        </p:nvSpPr>
        <p:spPr>
          <a:xfrm>
            <a:off x="3275856" y="1230189"/>
            <a:ext cx="5545882" cy="978729"/>
          </a:xfrm>
          <a:prstGeom prst="rect">
            <a:avLst/>
          </a:prstGeom>
          <a:noFill/>
          <a:ln w="9525">
            <a:noFill/>
          </a:ln>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古义</a:t>
            </a:r>
            <a:r>
              <a:rPr kumimoji="0" lang="zh-CN" altLang="en-US" sz="2400" b="1" i="0" u="none" strike="noStrike" kern="1200" cap="none" spc="0" normalizeH="0" baseline="0" noProof="0" dirty="0" smtClean="0">
                <a:ln>
                  <a:noFill/>
                </a:ln>
                <a:solidFill>
                  <a:srgbClr val="0000FF"/>
                </a:solidFill>
                <a:effectLst/>
                <a:uLnTx/>
                <a:uFillTx/>
                <a:latin typeface="楷体" pitchFamily="49" charset="-122"/>
                <a:ea typeface="楷体" pitchFamily="49" charset="-122"/>
                <a:cs typeface="+mn-cs"/>
              </a:rPr>
              <a:t>：子女，泛</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指小辈，包括侄儿侄女</a:t>
            </a:r>
            <a:endPar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今义：儿子和女儿</a:t>
            </a:r>
          </a:p>
        </p:txBody>
      </p:sp>
      <p:sp>
        <p:nvSpPr>
          <p:cNvPr id="8" name="Text Box 18"/>
          <p:cNvSpPr txBox="1"/>
          <p:nvPr/>
        </p:nvSpPr>
        <p:spPr>
          <a:xfrm>
            <a:off x="3419872" y="2499742"/>
            <a:ext cx="4733925" cy="46166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古义：约定    今义：日期</a:t>
            </a:r>
          </a:p>
        </p:txBody>
      </p:sp>
      <p:sp>
        <p:nvSpPr>
          <p:cNvPr id="9" name="Text Box 18"/>
          <p:cNvSpPr txBox="1"/>
          <p:nvPr/>
        </p:nvSpPr>
        <p:spPr>
          <a:xfrm>
            <a:off x="2595563" y="3579862"/>
            <a:ext cx="5226050" cy="46166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古义：离开    今义：前往</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80">
                                          <p:stCondLst>
                                            <p:cond delay="0"/>
                                          </p:stCondLst>
                                        </p:cTn>
                                        <p:tgtEl>
                                          <p:spTgt spid="9"/>
                                        </p:tgtEl>
                                      </p:cBhvr>
                                    </p:animEffect>
                                    <p:anim calcmode="lin" valueType="num">
                                      <p:cBhvr>
                                        <p:cTn id="44" dur="1822">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5" dur="664">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6" dur="664">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7" dur="332">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8" dur="164">
                                          <p:stCondLst>
                                            <p:cond delay="1656"/>
                                          </p:stCondLst>
                                        </p:cTn>
                                        <p:tgtEl>
                                          <p:spTgt spid="9"/>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gtEl>
                                      </p:cBhvr>
                                      <p:to x="100000" y="60000"/>
                                    </p:animScale>
                                    <p:animScale>
                                      <p:cBhvr>
                                        <p:cTn id="50" dur="166" decel="50000">
                                          <p:stCondLst>
                                            <p:cond delay="676"/>
                                          </p:stCondLst>
                                        </p:cTn>
                                        <p:tgtEl>
                                          <p:spTgt spid="9"/>
                                        </p:tgtEl>
                                      </p:cBhvr>
                                      <p:to x="100000" y="100000"/>
                                    </p:animScale>
                                    <p:animScale>
                                      <p:cBhvr>
                                        <p:cTn id="51" dur="26">
                                          <p:stCondLst>
                                            <p:cond delay="1312"/>
                                          </p:stCondLst>
                                        </p:cTn>
                                        <p:tgtEl>
                                          <p:spTgt spid="9"/>
                                        </p:tgtEl>
                                      </p:cBhvr>
                                      <p:to x="100000" y="80000"/>
                                    </p:animScale>
                                    <p:animScale>
                                      <p:cBhvr>
                                        <p:cTn id="52" dur="166" decel="50000">
                                          <p:stCondLst>
                                            <p:cond delay="1338"/>
                                          </p:stCondLst>
                                        </p:cTn>
                                        <p:tgtEl>
                                          <p:spTgt spid="9"/>
                                        </p:tgtEl>
                                      </p:cBhvr>
                                      <p:to x="100000" y="100000"/>
                                    </p:animScale>
                                    <p:animScale>
                                      <p:cBhvr>
                                        <p:cTn id="53" dur="26">
                                          <p:stCondLst>
                                            <p:cond delay="1642"/>
                                          </p:stCondLst>
                                        </p:cTn>
                                        <p:tgtEl>
                                          <p:spTgt spid="9"/>
                                        </p:tgtEl>
                                      </p:cBhvr>
                                      <p:to x="100000" y="90000"/>
                                    </p:animScale>
                                    <p:animScale>
                                      <p:cBhvr>
                                        <p:cTn id="54" dur="166" decel="50000">
                                          <p:stCondLst>
                                            <p:cond delay="1668"/>
                                          </p:stCondLst>
                                        </p:cTn>
                                        <p:tgtEl>
                                          <p:spTgt spid="9"/>
                                        </p:tgtEl>
                                      </p:cBhvr>
                                      <p:to x="100000" y="100000"/>
                                    </p:animScale>
                                    <p:animScale>
                                      <p:cBhvr>
                                        <p:cTn id="55" dur="26">
                                          <p:stCondLst>
                                            <p:cond delay="1808"/>
                                          </p:stCondLst>
                                        </p:cTn>
                                        <p:tgtEl>
                                          <p:spTgt spid="9"/>
                                        </p:tgtEl>
                                      </p:cBhvr>
                                      <p:to x="100000" y="95000"/>
                                    </p:animScale>
                                    <p:animScale>
                                      <p:cBhvr>
                                        <p:cTn id="56"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8" grpId="0" bldLvl="0"/>
      <p:bldP spid="9" grpId="0" bldLvl="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8575" y="-3175"/>
            <a:ext cx="2006600" cy="522288"/>
            <a:chOff x="70" y="-63"/>
            <a:chExt cx="3160" cy="822"/>
          </a:xfrm>
        </p:grpSpPr>
        <p:sp>
          <p:nvSpPr>
            <p:cNvPr id="3"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9" name="矩形 8"/>
          <p:cNvSpPr/>
          <p:nvPr/>
        </p:nvSpPr>
        <p:spPr>
          <a:xfrm>
            <a:off x="428943" y="1198563"/>
            <a:ext cx="8497888" cy="2038058"/>
          </a:xfrm>
          <a:prstGeom prst="rect">
            <a:avLst/>
          </a:prstGeom>
        </p:spPr>
        <p:txBody>
          <a:bodyPr>
            <a:spAutoFit/>
          </a:bodyPr>
          <a:lstStyle/>
          <a:p>
            <a:pPr marL="0" marR="0" lvl="0" indent="0" algn="l" defTabSz="914400" rtl="0" eaLnBrk="1" fontAlgn="base" latinLnBrk="0" hangingPunct="1">
              <a:lnSpc>
                <a:spcPct val="250000"/>
              </a:lnSpc>
              <a:spcBef>
                <a:spcPts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下车</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引</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之（                               ）</a:t>
            </a:r>
          </a:p>
          <a:p>
            <a:pPr marL="0" marR="0" lvl="0" indent="0" algn="l" defTabSz="914400" rtl="0" eaLnBrk="1" fontAlgn="base" latinLnBrk="0" hangingPunct="1">
              <a:lnSpc>
                <a:spcPct val="250000"/>
              </a:lnSpc>
              <a:spcBef>
                <a:spcPts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元方入门不</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顾</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p>
        </p:txBody>
      </p:sp>
      <p:sp>
        <p:nvSpPr>
          <p:cNvPr id="11" name="Text Box 18"/>
          <p:cNvSpPr txBox="1"/>
          <p:nvPr/>
        </p:nvSpPr>
        <p:spPr>
          <a:xfrm>
            <a:off x="2407047" y="1635646"/>
            <a:ext cx="5621337" cy="522287"/>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古义：拉，牵拉   今义：引导</a:t>
            </a:r>
          </a:p>
        </p:txBody>
      </p:sp>
      <p:sp>
        <p:nvSpPr>
          <p:cNvPr id="12" name="Text Box 18"/>
          <p:cNvSpPr txBox="1"/>
          <p:nvPr/>
        </p:nvSpPr>
        <p:spPr>
          <a:xfrm>
            <a:off x="2959418" y="2695947"/>
            <a:ext cx="5829300" cy="5238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古义：回头看   今义：照顾或光顾</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p:bldP spid="12"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5"/>
          <p:cNvGrpSpPr/>
          <p:nvPr/>
        </p:nvGrpSpPr>
        <p:grpSpPr>
          <a:xfrm>
            <a:off x="179388" y="123825"/>
            <a:ext cx="1630362" cy="400050"/>
            <a:chOff x="160049" y="525491"/>
            <a:chExt cx="1629583" cy="400110"/>
          </a:xfrm>
        </p:grpSpPr>
        <p:pic>
          <p:nvPicPr>
            <p:cNvPr id="11" name="图片 10"/>
            <p:cNvPicPr>
              <a:picLocks noChangeAspect="1"/>
            </p:cNvPicPr>
            <p:nvPr/>
          </p:nvPicPr>
          <p:blipFill>
            <a:blip r:embed="rId2" cstate="print"/>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8201" name="文本框 11"/>
            <p:cNvSpPr txBox="1"/>
            <p:nvPr/>
          </p:nvSpPr>
          <p:spPr>
            <a:xfrm>
              <a:off x="172162" y="525491"/>
              <a:ext cx="1231486" cy="400110"/>
            </a:xfrm>
            <a:prstGeom prst="rect">
              <a:avLst/>
            </a:prstGeom>
            <a:noFill/>
            <a:ln w="9525">
              <a:noFill/>
            </a:ln>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第一课时</a:t>
              </a:r>
            </a:p>
          </p:txBody>
        </p:sp>
      </p:grpSp>
      <p:sp>
        <p:nvSpPr>
          <p:cNvPr id="8" name="矩形 1"/>
          <p:cNvSpPr/>
          <p:nvPr/>
        </p:nvSpPr>
        <p:spPr>
          <a:xfrm>
            <a:off x="396875" y="1203325"/>
            <a:ext cx="8410575" cy="3057525"/>
          </a:xfrm>
          <a:prstGeom prst="rect">
            <a:avLst/>
          </a:prstGeom>
          <a:noFill/>
          <a:ln w="9525">
            <a:noFill/>
          </a:ln>
        </p:spPr>
        <p:txBody>
          <a:bodyPr wrap="square">
            <a:spAutoFit/>
          </a:bodyPr>
          <a:lstStyle/>
          <a:p>
            <a:pPr marL="0" marR="0" lvl="0" indent="0" algn="l" defTabSz="914400" rtl="0" eaLnBrk="1" fontAlgn="base" latinLnBrk="0" hangingPunct="1">
              <a:lnSpc>
                <a:spcPct val="120000"/>
              </a:lnSpc>
              <a:spcBef>
                <a:spcPts val="120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1.</a:t>
            </a:r>
            <a:r>
              <a:rPr kumimoji="0" lang="zh-CN"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了解相关文学常识，积累常见的文言实词、虚词，借助注释和工具书疏通文意。</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重点</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endPar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120000"/>
              </a:lnSpc>
              <a:spcBef>
                <a:spcPts val="120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2.</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学习本文运用语言、运用描写刻画人物形象的方法，掌握理解文言实词含义的方法。（</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难点</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endPar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120000"/>
              </a:lnSpc>
              <a:spcBef>
                <a:spcPts val="120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3.</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感受古人的生活情趣和文化修养，学习古人诚实守信和尊重他人的美德，拉近与古人的心理距离。（</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素养</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p>
        </p:txBody>
      </p:sp>
      <p:grpSp>
        <p:nvGrpSpPr>
          <p:cNvPr id="8196" name="组合 11"/>
          <p:cNvGrpSpPr/>
          <p:nvPr/>
        </p:nvGrpSpPr>
        <p:grpSpPr>
          <a:xfrm>
            <a:off x="44450" y="555625"/>
            <a:ext cx="2006600" cy="523875"/>
            <a:chOff x="70" y="-63"/>
            <a:chExt cx="3161" cy="824"/>
          </a:xfrm>
        </p:grpSpPr>
        <p:sp>
          <p:nvSpPr>
            <p:cNvPr id="8197"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学习目标</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1"/>
          <p:cNvGrpSpPr/>
          <p:nvPr/>
        </p:nvGrpSpPr>
        <p:grpSpPr>
          <a:xfrm>
            <a:off x="3568700" y="772478"/>
            <a:ext cx="1497013" cy="566737"/>
            <a:chOff x="752475" y="598488"/>
            <a:chExt cx="1497013" cy="566737"/>
          </a:xfrm>
        </p:grpSpPr>
        <p:sp>
          <p:nvSpPr>
            <p:cNvPr id="3" name="圆角矩形 2"/>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 name="圆角矩形 3"/>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 name="圆角矩形 4"/>
            <p:cNvSpPr/>
            <p:nvPr/>
          </p:nvSpPr>
          <p:spPr>
            <a:xfrm rot="21148334">
              <a:off x="7874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0190" name="矩形 1"/>
            <p:cNvSpPr/>
            <p:nvPr/>
          </p:nvSpPr>
          <p:spPr>
            <a:xfrm>
              <a:off x="752475" y="598488"/>
              <a:ext cx="1497013"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通假字</a:t>
              </a:r>
            </a:p>
          </p:txBody>
        </p:sp>
      </p:grpSp>
      <p:grpSp>
        <p:nvGrpSpPr>
          <p:cNvPr id="50183" name="组合 9"/>
          <p:cNvGrpSpPr/>
          <p:nvPr/>
        </p:nvGrpSpPr>
        <p:grpSpPr>
          <a:xfrm>
            <a:off x="28575" y="-3175"/>
            <a:ext cx="2006600" cy="522288"/>
            <a:chOff x="70" y="-63"/>
            <a:chExt cx="3160" cy="822"/>
          </a:xfrm>
        </p:grpSpPr>
        <p:sp>
          <p:nvSpPr>
            <p:cNvPr id="50184"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1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2" name="矩形 1"/>
          <p:cNvSpPr/>
          <p:nvPr/>
        </p:nvSpPr>
        <p:spPr>
          <a:xfrm>
            <a:off x="1722120" y="1794828"/>
            <a:ext cx="8097838" cy="52197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尊君在</a:t>
            </a:r>
            <a:r>
              <a:rPr kumimoji="0" lang="zh-CN" altLang="en-US" sz="28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不</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p>
        </p:txBody>
      </p:sp>
      <p:sp>
        <p:nvSpPr>
          <p:cNvPr id="6" name="矩形 5"/>
          <p:cNvSpPr/>
          <p:nvPr/>
        </p:nvSpPr>
        <p:spPr>
          <a:xfrm>
            <a:off x="3523933" y="1794828"/>
            <a:ext cx="2709396" cy="5232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a:t>
            </a: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不</a:t>
            </a:r>
            <a:r>
              <a:rPr kumimoji="0" lang="zh-CN" altLang="en-US" sz="2800" b="1" i="0" u="none" strike="noStrike" kern="1200" cap="none" spc="0" normalizeH="0" baseline="0" noProof="0" dirty="0" smtClean="0">
                <a:ln>
                  <a:noFill/>
                </a:ln>
                <a:solidFill>
                  <a:srgbClr val="0000FF"/>
                </a:solidFill>
                <a:effectLst/>
                <a:uLnTx/>
                <a:uFillTx/>
                <a:latin typeface="楷体" pitchFamily="49" charset="-122"/>
                <a:ea typeface="楷体" pitchFamily="49" charset="-122"/>
                <a:cs typeface="楷体_GB2312" panose="02010609030101010101" charset="-122"/>
              </a:rPr>
              <a:t>”同“</a:t>
            </a: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否”</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13"/>
          <p:cNvSpPr/>
          <p:nvPr/>
        </p:nvSpPr>
        <p:spPr bwMode="auto">
          <a:xfrm>
            <a:off x="1469708" y="2381175"/>
            <a:ext cx="144463" cy="828675"/>
          </a:xfrm>
          <a:prstGeom prst="leftBrace">
            <a:avLst>
              <a:gd name="adj1" fmla="val 90935"/>
              <a:gd name="adj2" fmla="val 50000"/>
            </a:avLst>
          </a:prstGeom>
          <a:ln w="38100"/>
        </p:spPr>
        <p:style>
          <a:lnRef idx="1">
            <a:schemeClr val="dk1"/>
          </a:lnRef>
          <a:fillRef idx="0">
            <a:schemeClr val="dk1"/>
          </a:fillRef>
          <a:effectRef idx="0">
            <a:schemeClr val="dk1"/>
          </a:effectRef>
          <a:fontRef idx="minor">
            <a:schemeClr val="tx1"/>
          </a:fontRef>
        </p:style>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800" b="1" i="0" u="none" strike="noStrike" kern="1200" cap="none" spc="0" normalizeH="0" baseline="0" noProof="0">
              <a:ln>
                <a:noFill/>
              </a:ln>
              <a:solidFill>
                <a:prstClr val="black"/>
              </a:solidFill>
              <a:effectLst/>
              <a:uLnTx/>
              <a:uFillTx/>
              <a:latin typeface="楷体" pitchFamily="49" charset="-122"/>
              <a:ea typeface="楷体" pitchFamily="49" charset="-122"/>
              <a:cs typeface="+mn-cs"/>
            </a:endParaRPr>
          </a:p>
        </p:txBody>
      </p:sp>
      <p:grpSp>
        <p:nvGrpSpPr>
          <p:cNvPr id="53265" name="组合 9"/>
          <p:cNvGrpSpPr/>
          <p:nvPr/>
        </p:nvGrpSpPr>
        <p:grpSpPr>
          <a:xfrm>
            <a:off x="3417570" y="771550"/>
            <a:ext cx="1743075" cy="566737"/>
            <a:chOff x="461963" y="598488"/>
            <a:chExt cx="1743075" cy="566737"/>
          </a:xfrm>
        </p:grpSpPr>
        <p:sp>
          <p:nvSpPr>
            <p:cNvPr id="24" name="圆角矩形 23"/>
            <p:cNvSpPr/>
            <p:nvPr/>
          </p:nvSpPr>
          <p:spPr>
            <a:xfrm rot="555800">
              <a:off x="1730375"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5" name="圆角矩形 24"/>
            <p:cNvSpPr/>
            <p:nvPr/>
          </p:nvSpPr>
          <p:spPr>
            <a:xfrm rot="20470821">
              <a:off x="1325563"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6" name="圆角矩形 25"/>
            <p:cNvSpPr/>
            <p:nvPr/>
          </p:nvSpPr>
          <p:spPr>
            <a:xfrm rot="319204">
              <a:off x="906463"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7" name="圆角矩形 26"/>
            <p:cNvSpPr/>
            <p:nvPr/>
          </p:nvSpPr>
          <p:spPr>
            <a:xfrm rot="21148334">
              <a:off x="496888"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3274" name="矩形 1"/>
            <p:cNvSpPr/>
            <p:nvPr/>
          </p:nvSpPr>
          <p:spPr>
            <a:xfrm>
              <a:off x="461963" y="598488"/>
              <a:ext cx="1743075"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一词多义</a:t>
              </a:r>
            </a:p>
          </p:txBody>
        </p:sp>
      </p:grpSp>
      <p:grpSp>
        <p:nvGrpSpPr>
          <p:cNvPr id="53266" name="组合 9"/>
          <p:cNvGrpSpPr/>
          <p:nvPr/>
        </p:nvGrpSpPr>
        <p:grpSpPr>
          <a:xfrm>
            <a:off x="28575" y="-3175"/>
            <a:ext cx="2006600" cy="522288"/>
            <a:chOff x="70" y="-63"/>
            <a:chExt cx="3160" cy="822"/>
          </a:xfrm>
        </p:grpSpPr>
        <p:sp>
          <p:nvSpPr>
            <p:cNvPr id="53267"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2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0" name="菱形 2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13" name="AutoShape 6"/>
          <p:cNvSpPr>
            <a:spLocks noChangeArrowheads="1"/>
          </p:cNvSpPr>
          <p:nvPr/>
        </p:nvSpPr>
        <p:spPr bwMode="auto">
          <a:xfrm>
            <a:off x="693420" y="2447850"/>
            <a:ext cx="921385" cy="762000"/>
          </a:xfrm>
          <a:custGeom>
            <a:avLst/>
            <a:gdLst>
              <a:gd name="T0" fmla="*/ 3 w 21600"/>
              <a:gd name="T1" fmla="*/ 0 h 21600"/>
              <a:gd name="T2" fmla="*/ 1 w 21600"/>
              <a:gd name="T3" fmla="*/ 2 h 21600"/>
              <a:gd name="T4" fmla="*/ 3 w 21600"/>
              <a:gd name="T5" fmla="*/ 4 h 21600"/>
              <a:gd name="T6" fmla="*/ 6 w 21600"/>
              <a:gd name="T7" fmla="*/ 2 h 21600"/>
              <a:gd name="T8" fmla="*/ 17694720 60000 65536"/>
              <a:gd name="T9" fmla="*/ 11796480 60000 65536"/>
              <a:gd name="T10" fmla="*/ 5898240 60000 65536"/>
              <a:gd name="T11" fmla="*/ 0 60000 65536"/>
              <a:gd name="T12" fmla="*/ 5032 w 21600"/>
              <a:gd name="T13" fmla="*/ 2286 h 21600"/>
              <a:gd name="T14" fmla="*/ 16554 w 21600"/>
              <a:gd name="T15" fmla="*/ 1368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信</a:t>
            </a:r>
          </a:p>
        </p:txBody>
      </p:sp>
      <p:sp>
        <p:nvSpPr>
          <p:cNvPr id="40964" name="Text Box 14"/>
          <p:cNvSpPr txBox="1"/>
          <p:nvPr/>
        </p:nvSpPr>
        <p:spPr>
          <a:xfrm>
            <a:off x="1614488" y="2049388"/>
            <a:ext cx="7243762" cy="1314450"/>
          </a:xfrm>
          <a:prstGeom prst="rect">
            <a:avLst/>
          </a:prstGeom>
          <a:noFill/>
          <a:ln w="9525">
            <a:noFill/>
          </a:ln>
        </p:spPr>
        <p:txBody>
          <a:bodyPr>
            <a:spAutoFit/>
          </a:bodyPr>
          <a:lstStyle/>
          <a:p>
            <a:pPr marL="0" marR="0" lvl="0" indent="0" algn="l" defTabSz="914400" rtl="0" eaLnBrk="1" fontAlgn="base" latinLnBrk="0" hangingPunct="1">
              <a:lnSpc>
                <a:spcPct val="150000"/>
              </a:lnSpc>
              <a:spcBef>
                <a:spcPts val="9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则是无</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信</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p>
          <a:p>
            <a:pPr marL="0" marR="0" lvl="0" indent="0" algn="l" defTabSz="914400" rtl="0" eaLnBrk="1" fontAlgn="base" latinLnBrk="0" hangingPunct="1">
              <a:lnSpc>
                <a:spcPct val="150000"/>
              </a:lnSpc>
              <a:spcBef>
                <a:spcPts val="9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与朋友交而不</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信</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乎（                    ）</a:t>
            </a:r>
          </a:p>
        </p:txBody>
      </p:sp>
      <p:sp>
        <p:nvSpPr>
          <p:cNvPr id="18" name="Text Box 18"/>
          <p:cNvSpPr txBox="1"/>
          <p:nvPr/>
        </p:nvSpPr>
        <p:spPr>
          <a:xfrm>
            <a:off x="3273284" y="2149468"/>
            <a:ext cx="2044700" cy="46166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3300"/>
                </a:solidFill>
                <a:effectLst/>
                <a:uLnTx/>
                <a:uFillTx/>
                <a:latin typeface="楷体" pitchFamily="49" charset="-122"/>
                <a:ea typeface="楷体" pitchFamily="49" charset="-122"/>
                <a:cs typeface="+mn-cs"/>
              </a:rPr>
              <a:t>名词，信用</a:t>
            </a:r>
          </a:p>
        </p:txBody>
      </p:sp>
      <p:sp>
        <p:nvSpPr>
          <p:cNvPr id="3" name="Text Box 20"/>
          <p:cNvSpPr txBox="1"/>
          <p:nvPr/>
        </p:nvSpPr>
        <p:spPr>
          <a:xfrm>
            <a:off x="4557911" y="2787774"/>
            <a:ext cx="4046537" cy="46166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3300"/>
                </a:solidFill>
                <a:effectLst/>
                <a:uLnTx/>
                <a:uFillTx/>
                <a:latin typeface="楷体" pitchFamily="49" charset="-122"/>
                <a:ea typeface="楷体" pitchFamily="49" charset="-122"/>
                <a:cs typeface="+mn-cs"/>
              </a:rPr>
              <a:t>形容词，真诚，诚实</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P spid="3" grpId="0" bldLvl="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03" name="组合 9"/>
          <p:cNvGrpSpPr/>
          <p:nvPr/>
        </p:nvGrpSpPr>
        <p:grpSpPr>
          <a:xfrm>
            <a:off x="380653" y="627534"/>
            <a:ext cx="1743075" cy="566738"/>
            <a:chOff x="461963" y="598488"/>
            <a:chExt cx="1743075" cy="566502"/>
          </a:xfrm>
        </p:grpSpPr>
        <p:sp>
          <p:nvSpPr>
            <p:cNvPr id="19" name="圆角矩形 18"/>
            <p:cNvSpPr/>
            <p:nvPr/>
          </p:nvSpPr>
          <p:spPr>
            <a:xfrm rot="555800">
              <a:off x="1730375" y="715914"/>
              <a:ext cx="442913"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0" name="圆角矩形 19"/>
            <p:cNvSpPr/>
            <p:nvPr/>
          </p:nvSpPr>
          <p:spPr>
            <a:xfrm rot="20470821">
              <a:off x="1325563" y="722261"/>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319204">
              <a:off x="906463" y="722261"/>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2" name="圆角矩形 21"/>
            <p:cNvSpPr/>
            <p:nvPr/>
          </p:nvSpPr>
          <p:spPr>
            <a:xfrm rot="21148334">
              <a:off x="496888" y="730196"/>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5315" name="矩形 1"/>
            <p:cNvSpPr/>
            <p:nvPr/>
          </p:nvSpPr>
          <p:spPr>
            <a:xfrm>
              <a:off x="461963" y="598488"/>
              <a:ext cx="1743075" cy="566502"/>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词类活用</a:t>
              </a:r>
            </a:p>
          </p:txBody>
        </p:sp>
      </p:grpSp>
      <p:grpSp>
        <p:nvGrpSpPr>
          <p:cNvPr id="55307" name="组合 9"/>
          <p:cNvGrpSpPr/>
          <p:nvPr/>
        </p:nvGrpSpPr>
        <p:grpSpPr>
          <a:xfrm>
            <a:off x="28575" y="-3175"/>
            <a:ext cx="2006600" cy="522288"/>
            <a:chOff x="70" y="-63"/>
            <a:chExt cx="3160" cy="822"/>
          </a:xfrm>
        </p:grpSpPr>
        <p:sp>
          <p:nvSpPr>
            <p:cNvPr id="55308"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2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4" name="矩形 3"/>
          <p:cNvSpPr/>
          <p:nvPr/>
        </p:nvSpPr>
        <p:spPr>
          <a:xfrm>
            <a:off x="539552" y="1404992"/>
            <a:ext cx="7932738" cy="1815882"/>
          </a:xfrm>
          <a:prstGeom prst="rect">
            <a:avLst/>
          </a:prstGeom>
        </p:spPr>
        <p:txBody>
          <a:bodyPr>
            <a:spAutoFit/>
          </a:body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友人</a:t>
            </a: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惭</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endParaRPr kumimoji="0" lang="en-US" altLang="zh-CN"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元方时年七岁，</a:t>
            </a: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门外</a:t>
            </a:r>
            <a:r>
              <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戏（                     ）</a:t>
            </a:r>
          </a:p>
        </p:txBody>
      </p:sp>
      <p:sp>
        <p:nvSpPr>
          <p:cNvPr id="9" name="Text Box 23"/>
          <p:cNvSpPr txBox="1"/>
          <p:nvPr/>
        </p:nvSpPr>
        <p:spPr>
          <a:xfrm>
            <a:off x="2149450" y="1635646"/>
            <a:ext cx="4870822" cy="523220"/>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FF3300"/>
                </a:solidFill>
                <a:effectLst/>
                <a:uLnTx/>
                <a:uFillTx/>
                <a:latin typeface="楷体" pitchFamily="49" charset="-122"/>
                <a:ea typeface="楷体" pitchFamily="49" charset="-122"/>
                <a:cs typeface="+mn-cs"/>
              </a:rPr>
              <a:t>形容词用作动词，</a:t>
            </a:r>
            <a:r>
              <a:rPr kumimoji="0" lang="zh-CN" altLang="en-US" sz="2800" b="1" i="0" u="none" strike="noStrike" kern="1200" cap="none" spc="0" normalizeH="0" baseline="0" noProof="0" dirty="0">
                <a:ln>
                  <a:noFill/>
                </a:ln>
                <a:solidFill>
                  <a:srgbClr val="FF3300"/>
                </a:solidFill>
                <a:effectLst/>
                <a:uLnTx/>
                <a:uFillTx/>
                <a:latin typeface="楷体" pitchFamily="49" charset="-122"/>
                <a:ea typeface="楷体" pitchFamily="49" charset="-122"/>
                <a:cs typeface="+mn-cs"/>
              </a:rPr>
              <a:t>感到惭愧</a:t>
            </a:r>
          </a:p>
        </p:txBody>
      </p:sp>
      <p:sp>
        <p:nvSpPr>
          <p:cNvPr id="10" name="Text Box 23"/>
          <p:cNvSpPr txBox="1"/>
          <p:nvPr/>
        </p:nvSpPr>
        <p:spPr>
          <a:xfrm>
            <a:off x="4499992" y="2499742"/>
            <a:ext cx="4222750" cy="52197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3300"/>
                </a:solidFill>
                <a:effectLst/>
                <a:uLnTx/>
                <a:uFillTx/>
                <a:latin typeface="楷体" pitchFamily="49" charset="-122"/>
                <a:ea typeface="楷体" pitchFamily="49" charset="-122"/>
                <a:cs typeface="+mn-cs"/>
              </a:rPr>
              <a:t>名</a:t>
            </a:r>
            <a:r>
              <a:rPr kumimoji="0" lang="zh-CN" altLang="en-US" sz="2800" b="1" i="0" u="none" strike="noStrike" kern="1200" cap="none" spc="0" normalizeH="0" baseline="0" noProof="0" dirty="0" smtClean="0">
                <a:ln>
                  <a:noFill/>
                </a:ln>
                <a:solidFill>
                  <a:srgbClr val="FF3300"/>
                </a:solidFill>
                <a:effectLst/>
                <a:uLnTx/>
                <a:uFillTx/>
                <a:latin typeface="楷体" pitchFamily="49" charset="-122"/>
                <a:ea typeface="楷体" pitchFamily="49" charset="-122"/>
                <a:cs typeface="+mn-cs"/>
              </a:rPr>
              <a:t>词作</a:t>
            </a:r>
            <a:r>
              <a:rPr kumimoji="0" lang="zh-CN" altLang="en-US" sz="2800" b="1" i="0" u="none" strike="noStrike" kern="1200" cap="none" spc="0" normalizeH="0" baseline="0" noProof="0" dirty="0">
                <a:ln>
                  <a:noFill/>
                </a:ln>
                <a:solidFill>
                  <a:srgbClr val="FF3300"/>
                </a:solidFill>
                <a:effectLst/>
                <a:uLnTx/>
                <a:uFillTx/>
                <a:latin typeface="楷体" pitchFamily="49" charset="-122"/>
                <a:ea typeface="楷体" pitchFamily="49" charset="-122"/>
                <a:cs typeface="+mn-cs"/>
              </a:rPr>
              <a:t>状语，在门外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p:bldP spid="10" grpId="0" bldLvl="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3" name="组合 9"/>
          <p:cNvGrpSpPr/>
          <p:nvPr/>
        </p:nvGrpSpPr>
        <p:grpSpPr>
          <a:xfrm>
            <a:off x="395536" y="565150"/>
            <a:ext cx="1743075" cy="566738"/>
            <a:chOff x="461963" y="598488"/>
            <a:chExt cx="1743075" cy="566502"/>
          </a:xfrm>
        </p:grpSpPr>
        <p:sp>
          <p:nvSpPr>
            <p:cNvPr id="4" name="圆角矩形 3"/>
            <p:cNvSpPr/>
            <p:nvPr/>
          </p:nvSpPr>
          <p:spPr>
            <a:xfrm rot="555800">
              <a:off x="1730375" y="715914"/>
              <a:ext cx="442913"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 name="圆角矩形 4"/>
            <p:cNvSpPr/>
            <p:nvPr/>
          </p:nvSpPr>
          <p:spPr>
            <a:xfrm rot="20470821">
              <a:off x="1325563" y="722261"/>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6" name="圆角矩形 5"/>
            <p:cNvSpPr/>
            <p:nvPr/>
          </p:nvSpPr>
          <p:spPr>
            <a:xfrm rot="319204">
              <a:off x="906463" y="722261"/>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 name="圆角矩形 6"/>
            <p:cNvSpPr/>
            <p:nvPr/>
          </p:nvSpPr>
          <p:spPr>
            <a:xfrm rot="21148334">
              <a:off x="496888" y="730196"/>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56337" name="矩形 1"/>
            <p:cNvSpPr/>
            <p:nvPr/>
          </p:nvSpPr>
          <p:spPr>
            <a:xfrm>
              <a:off x="461963" y="598488"/>
              <a:ext cx="1743075" cy="566502"/>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文言句式</a:t>
              </a:r>
            </a:p>
          </p:txBody>
        </p:sp>
      </p:grpSp>
      <p:grpSp>
        <p:nvGrpSpPr>
          <p:cNvPr id="56324" name="组合 9"/>
          <p:cNvGrpSpPr/>
          <p:nvPr/>
        </p:nvGrpSpPr>
        <p:grpSpPr>
          <a:xfrm>
            <a:off x="28575" y="-3175"/>
            <a:ext cx="2006600" cy="522288"/>
            <a:chOff x="70" y="-63"/>
            <a:chExt cx="3160" cy="822"/>
          </a:xfrm>
        </p:grpSpPr>
        <p:sp>
          <p:nvSpPr>
            <p:cNvPr id="56330"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2" name="矩形 1"/>
          <p:cNvSpPr/>
          <p:nvPr/>
        </p:nvSpPr>
        <p:spPr>
          <a:xfrm>
            <a:off x="856933" y="3037523"/>
            <a:ext cx="8342313" cy="138366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8" name="文本框 7"/>
          <p:cNvSpPr txBox="1"/>
          <p:nvPr/>
        </p:nvSpPr>
        <p:spPr>
          <a:xfrm>
            <a:off x="716074" y="1326515"/>
            <a:ext cx="1423788"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宋体" panose="02010600030101010101" pitchFamily="2" charset="-122"/>
                <a:sym typeface="+mn-ea"/>
              </a:rPr>
              <a:t>1.</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宋体" panose="02010600030101010101" pitchFamily="2" charset="-122"/>
                <a:sym typeface="+mn-ea"/>
              </a:rPr>
              <a:t>判断句</a:t>
            </a:r>
          </a:p>
        </p:txBody>
      </p:sp>
      <p:sp>
        <p:nvSpPr>
          <p:cNvPr id="9" name="文本框 8"/>
          <p:cNvSpPr txBox="1"/>
          <p:nvPr/>
        </p:nvSpPr>
        <p:spPr>
          <a:xfrm>
            <a:off x="755576" y="1786890"/>
            <a:ext cx="7632218"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左将军王凝之妻也（                            ）</a:t>
            </a:r>
          </a:p>
        </p:txBody>
      </p:sp>
      <p:sp>
        <p:nvSpPr>
          <p:cNvPr id="10" name="文本框 9"/>
          <p:cNvSpPr txBox="1"/>
          <p:nvPr/>
        </p:nvSpPr>
        <p:spPr>
          <a:xfrm>
            <a:off x="3856514" y="1786890"/>
            <a:ext cx="2659702"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a:t>
            </a: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也”表判断</a:t>
            </a:r>
          </a:p>
        </p:txBody>
      </p:sp>
      <p:sp>
        <p:nvSpPr>
          <p:cNvPr id="13" name="文本框 12"/>
          <p:cNvSpPr txBox="1"/>
          <p:nvPr/>
        </p:nvSpPr>
        <p:spPr>
          <a:xfrm>
            <a:off x="771948" y="2341880"/>
            <a:ext cx="1423788"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宋体" panose="02010600030101010101" pitchFamily="2" charset="-122"/>
                <a:sym typeface="+mn-ea"/>
              </a:rPr>
              <a:t>2.</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宋体" panose="02010600030101010101" pitchFamily="2" charset="-122"/>
                <a:sym typeface="+mn-ea"/>
              </a:rPr>
              <a:t>省略句</a:t>
            </a:r>
          </a:p>
        </p:txBody>
      </p:sp>
      <p:sp>
        <p:nvSpPr>
          <p:cNvPr id="14" name="文本框 13"/>
          <p:cNvSpPr txBox="1"/>
          <p:nvPr/>
        </p:nvSpPr>
        <p:spPr>
          <a:xfrm>
            <a:off x="753110" y="2672080"/>
            <a:ext cx="7165744"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谢太傅寒雪日内集（                         ）</a:t>
            </a:r>
          </a:p>
        </p:txBody>
      </p:sp>
      <p:sp>
        <p:nvSpPr>
          <p:cNvPr id="15" name="文本框 14"/>
          <p:cNvSpPr txBox="1"/>
          <p:nvPr/>
        </p:nvSpPr>
        <p:spPr>
          <a:xfrm>
            <a:off x="3456305" y="2758157"/>
            <a:ext cx="4206601"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“寒雪日”前省略介词“于”</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sym typeface="+mn-ea"/>
            </a:endParaRPr>
          </a:p>
        </p:txBody>
      </p:sp>
      <p:sp>
        <p:nvSpPr>
          <p:cNvPr id="16" name="文本框 15"/>
          <p:cNvSpPr txBox="1"/>
          <p:nvPr/>
        </p:nvSpPr>
        <p:spPr>
          <a:xfrm>
            <a:off x="753110" y="3244215"/>
            <a:ext cx="5461752"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去后乃至（                      ）</a:t>
            </a:r>
          </a:p>
        </p:txBody>
      </p:sp>
      <p:sp>
        <p:nvSpPr>
          <p:cNvPr id="17" name="文本框 16"/>
          <p:cNvSpPr txBox="1"/>
          <p:nvPr/>
        </p:nvSpPr>
        <p:spPr>
          <a:xfrm>
            <a:off x="742315" y="3796665"/>
            <a:ext cx="6082114"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待君久不至（                        ）</a:t>
            </a:r>
          </a:p>
        </p:txBody>
      </p:sp>
      <p:sp>
        <p:nvSpPr>
          <p:cNvPr id="18" name="文本框 17"/>
          <p:cNvSpPr txBox="1"/>
          <p:nvPr/>
        </p:nvSpPr>
        <p:spPr>
          <a:xfrm>
            <a:off x="2328545" y="3336290"/>
            <a:ext cx="3587842"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“乃”前省略主语“友”</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endParaRPr>
          </a:p>
        </p:txBody>
      </p:sp>
      <p:sp>
        <p:nvSpPr>
          <p:cNvPr id="19" name="文本框 18"/>
          <p:cNvSpPr txBox="1"/>
          <p:nvPr/>
        </p:nvSpPr>
        <p:spPr>
          <a:xfrm>
            <a:off x="2618995" y="3867894"/>
            <a:ext cx="3897221"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“待”前省略主语“家君”</a:t>
            </a:r>
            <a:endPar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8" grpId="0"/>
      <p:bldP spid="1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954873"/>
            <a:ext cx="8331200" cy="559769"/>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撒盐空中差可拟（                                    ）</a:t>
            </a:r>
          </a:p>
        </p:txBody>
      </p:sp>
      <p:sp>
        <p:nvSpPr>
          <p:cNvPr id="3" name="文本框 2"/>
          <p:cNvSpPr txBox="1"/>
          <p:nvPr/>
        </p:nvSpPr>
        <p:spPr>
          <a:xfrm>
            <a:off x="467544" y="699542"/>
            <a:ext cx="2647950" cy="4603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sym typeface="+mn-ea"/>
              </a:rPr>
              <a:t>3.</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sym typeface="+mn-ea"/>
              </a:rPr>
              <a:t>倒装句</a:t>
            </a:r>
            <a:endPar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endParaRPr>
          </a:p>
        </p:txBody>
      </p:sp>
      <p:sp>
        <p:nvSpPr>
          <p:cNvPr id="4" name="文本框 3"/>
          <p:cNvSpPr txBox="1"/>
          <p:nvPr/>
        </p:nvSpPr>
        <p:spPr>
          <a:xfrm>
            <a:off x="395536" y="1231925"/>
            <a:ext cx="7789312" cy="64633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ts val="180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白雪纷纷何所似（                               ）</a:t>
            </a:r>
          </a:p>
        </p:txBody>
      </p:sp>
      <p:sp>
        <p:nvSpPr>
          <p:cNvPr id="5" name="文本框 4"/>
          <p:cNvSpPr txBox="1"/>
          <p:nvPr/>
        </p:nvSpPr>
        <p:spPr>
          <a:xfrm>
            <a:off x="2893645" y="1317997"/>
            <a:ext cx="5134739"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宾语前置，应为“白雪纷纷所似何”</a:t>
            </a:r>
          </a:p>
        </p:txBody>
      </p:sp>
      <p:sp>
        <p:nvSpPr>
          <p:cNvPr id="6" name="文本框 5"/>
          <p:cNvSpPr txBox="1"/>
          <p:nvPr/>
        </p:nvSpPr>
        <p:spPr>
          <a:xfrm>
            <a:off x="2771800" y="2038077"/>
            <a:ext cx="6062878"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状语后置，应为“（于）空中撒盐差可拟”</a:t>
            </a:r>
          </a:p>
        </p:txBody>
      </p:sp>
      <p:grpSp>
        <p:nvGrpSpPr>
          <p:cNvPr id="7" name="组合 9"/>
          <p:cNvGrpSpPr/>
          <p:nvPr/>
        </p:nvGrpSpPr>
        <p:grpSpPr>
          <a:xfrm>
            <a:off x="28575" y="-3175"/>
            <a:ext cx="2006600" cy="522288"/>
            <a:chOff x="70" y="-63"/>
            <a:chExt cx="3160" cy="822"/>
          </a:xfrm>
        </p:grpSpPr>
        <p:sp>
          <p:nvSpPr>
            <p:cNvPr id="8" name="文本框 6"/>
            <p:cNvSpPr txBox="1"/>
            <p:nvPr/>
          </p:nvSpPr>
          <p:spPr>
            <a:xfrm>
              <a:off x="678" y="-63"/>
              <a:ext cx="2528" cy="822"/>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1" name="组合 12"/>
          <p:cNvGrpSpPr/>
          <p:nvPr/>
        </p:nvGrpSpPr>
        <p:grpSpPr>
          <a:xfrm>
            <a:off x="34925" y="-20637"/>
            <a:ext cx="2008188" cy="521968"/>
            <a:chOff x="70" y="-63"/>
            <a:chExt cx="3161" cy="821"/>
          </a:xfrm>
        </p:grpSpPr>
        <p:sp>
          <p:nvSpPr>
            <p:cNvPr id="68612"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2" name="文本框 1"/>
          <p:cNvSpPr txBox="1"/>
          <p:nvPr/>
        </p:nvSpPr>
        <p:spPr>
          <a:xfrm>
            <a:off x="534868" y="411510"/>
            <a:ext cx="8069580" cy="2960426"/>
          </a:xfrm>
          <a:prstGeom prst="rect">
            <a:avLst/>
          </a:prstGeom>
          <a:noFill/>
        </p:spPr>
        <p:txBody>
          <a:bodyPr wrap="square" rtlCol="0">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咏 雪 </a:t>
            </a:r>
            <a:endPar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①谢太傅寒雪日内集</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，与儿女讲论文义。俄而雪骤，公欣然曰：“白雪纷纷何所似?”兄子胡儿曰：</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②“撒盐空中差可拟。</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”兄女曰：</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③“未若柳絮因风起。</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公大笑乐。即公大兄无奕女，左将军王凝之妻也。 </a:t>
            </a:r>
          </a:p>
        </p:txBody>
      </p:sp>
      <p:sp>
        <p:nvSpPr>
          <p:cNvPr id="13" name="矩形 12"/>
          <p:cNvSpPr/>
          <p:nvPr/>
        </p:nvSpPr>
        <p:spPr>
          <a:xfrm>
            <a:off x="179512" y="3536181"/>
            <a:ext cx="8568952"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楷体_GB2312" panose="02010609030101010101" charset="-122"/>
              </a:rPr>
              <a:t> 1.</a:t>
            </a:r>
            <a:r>
              <a:rPr kumimoji="0" lang="zh-CN" altLang="en-US" sz="2400" b="1" i="0" u="none" strike="noStrike" kern="1200" cap="none" spc="0" normalizeH="0" baseline="0" noProof="0" dirty="0">
                <a:ln>
                  <a:noFill/>
                </a:ln>
                <a:effectLst/>
                <a:uLnTx/>
                <a:uFillTx/>
                <a:latin typeface="宋体" pitchFamily="2" charset="-122"/>
                <a:ea typeface="宋体" panose="02010600030101010101" pitchFamily="2" charset="-122"/>
                <a:cs typeface="楷体_GB2312" panose="02010609030101010101" charset="-122"/>
              </a:rPr>
              <a:t>本文选自南朝宋彭城人</a:t>
            </a:r>
            <a:r>
              <a:rPr kumimoji="0" lang="zh-CN" altLang="en-US" sz="2400" b="1" i="0" u="sng"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楷体_GB2312" panose="02010609030101010101" charset="-122"/>
              </a:rPr>
              <a:t>      </a:t>
            </a:r>
            <a:r>
              <a:rPr kumimoji="0" lang="zh-CN" altLang="en-US" sz="2400" b="1" i="0" u="none" strike="noStrike" kern="1200" cap="none" spc="0" normalizeH="0" baseline="0" noProof="0" dirty="0">
                <a:ln>
                  <a:noFill/>
                </a:ln>
                <a:effectLst/>
                <a:uLnTx/>
                <a:uFillTx/>
                <a:latin typeface="宋体" pitchFamily="2" charset="-122"/>
                <a:ea typeface="宋体" panose="02010600030101010101" pitchFamily="2" charset="-122"/>
                <a:cs typeface="楷体_GB2312" panose="02010609030101010101" charset="-122"/>
              </a:rPr>
              <a:t>编著的</a:t>
            </a:r>
            <a:r>
              <a:rPr kumimoji="0" lang="zh-CN" altLang="en-US"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楷体_GB2312" panose="02010609030101010101" charset="-122"/>
              </a:rPr>
              <a:t>《</a:t>
            </a:r>
            <a:r>
              <a:rPr kumimoji="0" lang="zh-CN" altLang="en-US" sz="2400" b="1" i="0" u="sng"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楷体_GB2312" panose="02010609030101010101" charset="-122"/>
              </a:rPr>
              <a:t>         </a:t>
            </a:r>
            <a:r>
              <a:rPr kumimoji="0" lang="zh-CN" altLang="en-US"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楷体_GB2312" panose="02010609030101010101" charset="-122"/>
              </a:rPr>
              <a:t>》</a:t>
            </a:r>
            <a:r>
              <a:rPr kumimoji="0" lang="zh-CN" altLang="en-US" sz="2400" b="1" i="0" u="none" strike="noStrike" kern="1200" cap="none" spc="0" normalizeH="0" baseline="0" noProof="0" dirty="0">
                <a:ln>
                  <a:noFill/>
                </a:ln>
                <a:effectLst/>
                <a:uLnTx/>
                <a:uFillTx/>
                <a:latin typeface="宋体" pitchFamily="2" charset="-122"/>
                <a:ea typeface="宋体" panose="02010600030101010101" pitchFamily="2" charset="-122"/>
                <a:cs typeface="楷体_GB2312" panose="02010609030101010101" charset="-122"/>
              </a:rPr>
              <a:t>一书。</a:t>
            </a:r>
          </a:p>
        </p:txBody>
      </p:sp>
      <p:sp>
        <p:nvSpPr>
          <p:cNvPr id="14" name="文本框 6"/>
          <p:cNvSpPr txBox="1"/>
          <p:nvPr/>
        </p:nvSpPr>
        <p:spPr>
          <a:xfrm>
            <a:off x="3707904" y="3507854"/>
            <a:ext cx="1296670" cy="4603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楷体" pitchFamily="49" charset="-122"/>
                <a:ea typeface="楷体" pitchFamily="49" charset="-122"/>
                <a:cs typeface="+mn-cs"/>
              </a:rPr>
              <a:t>刘义庆</a:t>
            </a:r>
          </a:p>
        </p:txBody>
      </p:sp>
      <p:sp>
        <p:nvSpPr>
          <p:cNvPr id="15" name="文本框 7"/>
          <p:cNvSpPr txBox="1"/>
          <p:nvPr/>
        </p:nvSpPr>
        <p:spPr>
          <a:xfrm>
            <a:off x="5955878" y="3507854"/>
            <a:ext cx="1568450" cy="4603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世说新语</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2"/>
          <p:cNvSpPr txBox="1"/>
          <p:nvPr/>
        </p:nvSpPr>
        <p:spPr>
          <a:xfrm>
            <a:off x="683568" y="1080925"/>
            <a:ext cx="8545195" cy="3637919"/>
          </a:xfrm>
          <a:prstGeom prst="rect">
            <a:avLst/>
          </a:prstGeom>
          <a:noFill/>
        </p:spPr>
        <p:txBody>
          <a:bodyPr wrap="square" rtlCol="0">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⑴</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内集</a:t>
            </a:r>
            <a:r>
              <a:rPr kumimoji="0" lang="zh-CN" altLang="en-US" sz="2400" b="0"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楷体_GB2312" panose="02010609030101010101" charset="-122"/>
              </a:rPr>
              <a:t>（           </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r>
              <a:rPr kumimoji="0" lang="zh-CN" altLang="en-US" sz="2400" b="0"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楷体_GB2312" panose="02010609030101010101" charset="-122"/>
              </a:rPr>
              <a:t>）</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⑵</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儿女</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）      </a:t>
            </a:r>
            <a:endParaRPr kumimoji="0" lang="en-US" altLang="zh-CN"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⑶</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俄而</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endParaRPr kumimoji="0" lang="en-US" altLang="zh-CN"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endParaRP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⑷</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欣然</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）      </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⑸</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差可拟</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  ）    </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⑹</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未若</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 ） </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⑺</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因</a:t>
            </a:r>
            <a:r>
              <a:rPr kumimoji="0" lang="zh-CN" altLang="en-US" sz="2400" b="0" i="0"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风起</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（          ）    </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⑻</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即</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公大兄无奕女（    ）     </a:t>
            </a:r>
          </a:p>
        </p:txBody>
      </p:sp>
      <p:sp>
        <p:nvSpPr>
          <p:cNvPr id="5" name="文本框 8"/>
          <p:cNvSpPr txBox="1"/>
          <p:nvPr/>
        </p:nvSpPr>
        <p:spPr>
          <a:xfrm>
            <a:off x="2230635" y="1059582"/>
            <a:ext cx="3061445" cy="46166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2400" b="1" dirty="0" smtClean="0">
                <a:solidFill>
                  <a:srgbClr val="FF0000"/>
                </a:solidFill>
                <a:latin typeface="楷体" pitchFamily="49" charset="-122"/>
                <a:ea typeface="楷体" pitchFamily="49" charset="-122"/>
                <a:sym typeface="+mn-ea"/>
              </a:rPr>
              <a:t>把家里人聚集在一起</a:t>
            </a:r>
            <a:endPar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endParaRPr>
          </a:p>
        </p:txBody>
      </p:sp>
      <p:sp>
        <p:nvSpPr>
          <p:cNvPr id="6" name="文本框 10"/>
          <p:cNvSpPr txBox="1"/>
          <p:nvPr/>
        </p:nvSpPr>
        <p:spPr>
          <a:xfrm>
            <a:off x="2230636" y="1491630"/>
            <a:ext cx="1112805"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子侄辈</a:t>
            </a:r>
            <a:endPar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endParaRPr>
          </a:p>
        </p:txBody>
      </p:sp>
      <p:sp>
        <p:nvSpPr>
          <p:cNvPr id="7" name="文本框 11"/>
          <p:cNvSpPr txBox="1"/>
          <p:nvPr/>
        </p:nvSpPr>
        <p:spPr>
          <a:xfrm>
            <a:off x="1907704" y="1966069"/>
            <a:ext cx="2040943"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不久，一会儿</a:t>
            </a:r>
          </a:p>
        </p:txBody>
      </p:sp>
      <p:grpSp>
        <p:nvGrpSpPr>
          <p:cNvPr id="8" name="组合 12"/>
          <p:cNvGrpSpPr/>
          <p:nvPr/>
        </p:nvGrpSpPr>
        <p:grpSpPr>
          <a:xfrm>
            <a:off x="34925" y="-20637"/>
            <a:ext cx="2008188" cy="521968"/>
            <a:chOff x="70" y="-63"/>
            <a:chExt cx="3161" cy="821"/>
          </a:xfrm>
        </p:grpSpPr>
        <p:sp>
          <p:nvSpPr>
            <p:cNvPr id="9"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14" name="矩形 13"/>
          <p:cNvSpPr/>
          <p:nvPr/>
        </p:nvSpPr>
        <p:spPr>
          <a:xfrm>
            <a:off x="395536" y="597917"/>
            <a:ext cx="3262432"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2.</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解释加横线的字词。</a:t>
            </a:r>
          </a:p>
        </p:txBody>
      </p:sp>
      <p:sp>
        <p:nvSpPr>
          <p:cNvPr id="15" name="文本框 3"/>
          <p:cNvSpPr txBox="1"/>
          <p:nvPr/>
        </p:nvSpPr>
        <p:spPr>
          <a:xfrm>
            <a:off x="1907704" y="2398117"/>
            <a:ext cx="173156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高兴的样子</a:t>
            </a:r>
          </a:p>
        </p:txBody>
      </p:sp>
      <p:sp>
        <p:nvSpPr>
          <p:cNvPr id="16" name="文本框 4"/>
          <p:cNvSpPr txBox="1"/>
          <p:nvPr/>
        </p:nvSpPr>
        <p:spPr>
          <a:xfrm>
            <a:off x="2267744" y="2816101"/>
            <a:ext cx="2040943"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大体可以相比</a:t>
            </a:r>
          </a:p>
        </p:txBody>
      </p:sp>
      <p:sp>
        <p:nvSpPr>
          <p:cNvPr id="17" name="文本框 5"/>
          <p:cNvSpPr txBox="1"/>
          <p:nvPr/>
        </p:nvSpPr>
        <p:spPr>
          <a:xfrm>
            <a:off x="2048348" y="3291830"/>
            <a:ext cx="173156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不如，不及</a:t>
            </a:r>
          </a:p>
        </p:txBody>
      </p:sp>
      <p:sp>
        <p:nvSpPr>
          <p:cNvPr id="18" name="文本框 6"/>
          <p:cNvSpPr txBox="1"/>
          <p:nvPr/>
        </p:nvSpPr>
        <p:spPr>
          <a:xfrm>
            <a:off x="2395890" y="3694261"/>
            <a:ext cx="1112805"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趁，乘</a:t>
            </a:r>
          </a:p>
        </p:txBody>
      </p:sp>
      <p:sp>
        <p:nvSpPr>
          <p:cNvPr id="19" name="文本框 7"/>
          <p:cNvSpPr txBox="1"/>
          <p:nvPr/>
        </p:nvSpPr>
        <p:spPr>
          <a:xfrm>
            <a:off x="3563888" y="4154046"/>
            <a:ext cx="494046"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是</a:t>
            </a:r>
          </a:p>
        </p:txBody>
      </p:sp>
    </p:spTree>
    <p:extLst>
      <p:ext uri="{BB962C8B-B14F-4D97-AF65-F5344CB8AC3E}">
        <p14:creationId xmlns:p14="http://schemas.microsoft.com/office/powerpoint/2010/main" val="295326523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5" grpId="0"/>
      <p:bldP spid="16" grpId="0"/>
      <p:bldP spid="17" grpId="0"/>
      <p:bldP spid="18"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7660" y="915566"/>
            <a:ext cx="8869680" cy="2306955"/>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翻译文中</a:t>
            </a:r>
            <a:r>
              <a:rPr lang="zh-CN" altLang="en-US" sz="2400" b="1" dirty="0">
                <a:latin typeface="宋体" pitchFamily="2" charset="-122"/>
              </a:rPr>
              <a:t>画</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横线的句</a:t>
            </a:r>
            <a:r>
              <a:rPr kumimoji="0" lang="zh-CN" altLang="en-US" sz="2400" b="1" i="0" u="none" strike="noStrike" kern="1200" cap="none" spc="0" normalizeH="0" baseline="0" noProof="0" dirty="0" smtClean="0">
                <a:ln>
                  <a:noFill/>
                </a:ln>
                <a:solidFill>
                  <a:prstClr val="black"/>
                </a:solidFill>
                <a:effectLst/>
                <a:uLnTx/>
                <a:uFillTx/>
                <a:latin typeface="宋体" pitchFamily="2" charset="-122"/>
                <a:ea typeface="宋体" panose="02010600030101010101" pitchFamily="2" charset="-122"/>
                <a:cs typeface="+mn-cs"/>
              </a:rPr>
              <a:t>子。</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①</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②</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sym typeface="+mn-ea"/>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sym typeface="+mn-ea"/>
              </a:rPr>
              <a:t>。</a:t>
            </a:r>
            <a:endPar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③</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sym typeface="+mn-ea"/>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sym typeface="+mn-ea"/>
              </a:rPr>
              <a:t>。</a:t>
            </a:r>
          </a:p>
        </p:txBody>
      </p:sp>
      <p:sp>
        <p:nvSpPr>
          <p:cNvPr id="9" name="文本框 8"/>
          <p:cNvSpPr txBox="1"/>
          <p:nvPr/>
        </p:nvSpPr>
        <p:spPr>
          <a:xfrm>
            <a:off x="763270" y="1563638"/>
            <a:ext cx="8087470"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一个寒冷的下雪天，谢太傅把家人</a:t>
            </a:r>
            <a:r>
              <a:rPr kumimoji="0" lang="zh-CN" altLang="en-US" sz="1800" b="1"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n-cs"/>
                <a:sym typeface="+mn-ea"/>
              </a:rPr>
              <a:t>聚</a:t>
            </a:r>
            <a:r>
              <a:rPr kumimoji="0" lang="zh-CN" altLang="en-US" sz="1800" b="1" i="0" strike="noStrike" kern="1200" cap="none" spc="0" normalizeH="0" baseline="0" noProof="0" dirty="0" smtClean="0">
                <a:ln>
                  <a:noFill/>
                </a:ln>
                <a:solidFill>
                  <a:srgbClr val="FF0000"/>
                </a:solidFill>
                <a:effectLst/>
                <a:uLnTx/>
                <a:uFillTx/>
                <a:latin typeface="楷体" pitchFamily="49" charset="-122"/>
                <a:ea typeface="楷体" pitchFamily="49" charset="-122"/>
                <a:cs typeface="+mn-cs"/>
                <a:sym typeface="+mn-ea"/>
              </a:rPr>
              <a:t>集</a:t>
            </a:r>
            <a:r>
              <a:rPr kumimoji="0" lang="zh-CN" altLang="en-US" sz="1800" b="1" i="0" u="none" strike="noStrike" kern="1200" cap="none" spc="0" normalizeH="0" baseline="0" noProof="0" dirty="0" smtClean="0">
                <a:ln>
                  <a:noFill/>
                </a:ln>
                <a:solidFill>
                  <a:srgbClr val="FF0000"/>
                </a:solidFill>
                <a:effectLst/>
                <a:uLnTx/>
                <a:uFillTx/>
                <a:latin typeface="楷体" pitchFamily="49" charset="-122"/>
                <a:ea typeface="楷体" pitchFamily="49" charset="-122"/>
                <a:cs typeface="+mn-cs"/>
                <a:sym typeface="+mn-ea"/>
              </a:rPr>
              <a:t>在一起</a:t>
            </a: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，跟子侄辈的人谈论文章的义理</a:t>
            </a:r>
          </a:p>
        </p:txBody>
      </p:sp>
      <p:sp>
        <p:nvSpPr>
          <p:cNvPr id="11" name="文本框 10"/>
          <p:cNvSpPr txBox="1"/>
          <p:nvPr/>
        </p:nvSpPr>
        <p:spPr>
          <a:xfrm>
            <a:off x="731669" y="2130410"/>
            <a:ext cx="3206327"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把盐撒在空中差不多可以相比</a:t>
            </a:r>
          </a:p>
        </p:txBody>
      </p:sp>
      <p:sp>
        <p:nvSpPr>
          <p:cNvPr id="12" name="文本框 11"/>
          <p:cNvSpPr txBox="1"/>
          <p:nvPr/>
        </p:nvSpPr>
        <p:spPr>
          <a:xfrm>
            <a:off x="683568" y="2643758"/>
            <a:ext cx="3206327" cy="369332"/>
          </a:xfrm>
          <a:prstGeom prst="rect">
            <a:avLst/>
          </a:prstGeom>
          <a:noFill/>
        </p:spPr>
        <p:txBody>
          <a:bodyPr wrap="non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不如比作柳絮乘着风满天飞舞</a:t>
            </a:r>
          </a:p>
        </p:txBody>
      </p:sp>
      <p:grpSp>
        <p:nvGrpSpPr>
          <p:cNvPr id="13" name="组合 12"/>
          <p:cNvGrpSpPr/>
          <p:nvPr/>
        </p:nvGrpSpPr>
        <p:grpSpPr>
          <a:xfrm>
            <a:off x="34925" y="-20637"/>
            <a:ext cx="2008188" cy="521968"/>
            <a:chOff x="70" y="-63"/>
            <a:chExt cx="3161" cy="821"/>
          </a:xfrm>
        </p:grpSpPr>
        <p:sp>
          <p:nvSpPr>
            <p:cNvPr id="14"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555526"/>
            <a:ext cx="8064896" cy="3970318"/>
          </a:xfrm>
          <a:prstGeom prst="rect">
            <a:avLst/>
          </a:prstGeom>
          <a:noFill/>
        </p:spPr>
        <p:txBody>
          <a:bodyPr wrap="square" rtlCol="0" anchor="t">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陈太丘与友</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期行</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endPar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陈太丘与友期行，期日</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中。①</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过中不至，太丘舍去，去后乃至</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。元方时年七岁，门外戏。客问元方：“尊君在不?”答曰：“待君久不至，已去。”</a:t>
            </a:r>
            <a:r>
              <a:rPr kumimoji="0" lang="zh-CN" altLang="en-US" sz="2400" b="1" i="0" strike="noStrike" kern="1200" cap="none" spc="0" normalizeH="0" baseline="0" noProof="0" dirty="0">
                <a:ln>
                  <a:noFill/>
                </a:ln>
                <a:effectLst/>
                <a:uLnTx/>
                <a:uFillTx/>
                <a:latin typeface="楷体" pitchFamily="49" charset="-122"/>
                <a:ea typeface="楷体" pitchFamily="49" charset="-122"/>
                <a:cs typeface="+mn-cs"/>
              </a:rPr>
              <a:t>友人便怒曰</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：②“</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非人哉！与人期行，相委而去。</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”元方曰：“君与家君期日中。日中不至，则是无信；对子骂父，则是无礼。”③</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友人惭，下车引</a:t>
            </a:r>
            <a:r>
              <a:rPr kumimoji="0" lang="zh-CN" altLang="en-US" sz="2400" b="1" i="0" u="sng"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之。元</a:t>
            </a:r>
            <a:r>
              <a:rPr kumimoji="0" lang="zh-CN" altLang="en-US" sz="2400" b="1"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方入门不顾</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p>
        </p:txBody>
      </p:sp>
      <p:grpSp>
        <p:nvGrpSpPr>
          <p:cNvPr id="10" name="组合 9"/>
          <p:cNvGrpSpPr/>
          <p:nvPr/>
        </p:nvGrpSpPr>
        <p:grpSpPr>
          <a:xfrm>
            <a:off x="34925" y="-20637"/>
            <a:ext cx="2008188" cy="521968"/>
            <a:chOff x="70" y="-63"/>
            <a:chExt cx="3161" cy="821"/>
          </a:xfrm>
        </p:grpSpPr>
        <p:sp>
          <p:nvSpPr>
            <p:cNvPr id="11"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25" y="-20637"/>
            <a:ext cx="2008188" cy="521968"/>
            <a:chOff x="70" y="-63"/>
            <a:chExt cx="3161" cy="821"/>
          </a:xfrm>
        </p:grpSpPr>
        <p:sp>
          <p:nvSpPr>
            <p:cNvPr id="3"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6" name="文本框 2"/>
          <p:cNvSpPr txBox="1"/>
          <p:nvPr/>
        </p:nvSpPr>
        <p:spPr>
          <a:xfrm>
            <a:off x="687650" y="1131590"/>
            <a:ext cx="7844790" cy="3713902"/>
          </a:xfrm>
          <a:prstGeom prst="rect">
            <a:avLst/>
          </a:prstGeom>
          <a:noFill/>
        </p:spPr>
        <p:txBody>
          <a:bodyPr wrap="square" rtlCol="0" anchor="t">
            <a:spAutoFit/>
          </a:bodyPr>
          <a:lstStyle/>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⑴与友</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期</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行（        ） 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⑵太丘舍</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去</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⑶去后</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乃</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至（        ） 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⑷</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尊君</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在</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不</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（                 ）（             ）</a:t>
            </a:r>
            <a:endParaRPr kumimoji="0" lang="en-US" altLang="zh-CN"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endParaRP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⑸待</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君</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久不至（    ） 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⑹相</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委</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而去（        ）      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⑺</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家君</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⑻下车</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引</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之（        ）      </a:t>
            </a:r>
          </a:p>
          <a:p>
            <a:pPr marL="0" marR="0" lvl="0" indent="0" algn="l" defTabSz="914400" rtl="0" eaLnBrk="0" fontAlgn="base" latinLnBrk="0" hangingPunct="0">
              <a:lnSpc>
                <a:spcPct val="11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⑼元方入门不</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rPr>
              <a:t>顾</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 </a:t>
            </a:r>
          </a:p>
        </p:txBody>
      </p:sp>
      <p:sp>
        <p:nvSpPr>
          <p:cNvPr id="7" name="文本框 8"/>
          <p:cNvSpPr txBox="1"/>
          <p:nvPr/>
        </p:nvSpPr>
        <p:spPr>
          <a:xfrm>
            <a:off x="2771800" y="1491630"/>
            <a:ext cx="88265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离开</a:t>
            </a:r>
          </a:p>
        </p:txBody>
      </p:sp>
      <p:sp>
        <p:nvSpPr>
          <p:cNvPr id="8" name="文本框 3"/>
          <p:cNvSpPr txBox="1"/>
          <p:nvPr/>
        </p:nvSpPr>
        <p:spPr>
          <a:xfrm>
            <a:off x="2764428" y="1098161"/>
            <a:ext cx="1082958"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约定</a:t>
            </a:r>
          </a:p>
        </p:txBody>
      </p:sp>
      <p:sp>
        <p:nvSpPr>
          <p:cNvPr id="9" name="文本框 4"/>
          <p:cNvSpPr txBox="1"/>
          <p:nvPr/>
        </p:nvSpPr>
        <p:spPr>
          <a:xfrm>
            <a:off x="6141308" y="2320888"/>
            <a:ext cx="176530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同</a:t>
            </a: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否</a:t>
            </a: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sym typeface="+mn-ea"/>
              </a:rPr>
              <a:t>”</a:t>
            </a:r>
          </a:p>
        </p:txBody>
      </p:sp>
      <p:sp>
        <p:nvSpPr>
          <p:cNvPr id="10" name="文本框 5"/>
          <p:cNvSpPr txBox="1"/>
          <p:nvPr/>
        </p:nvSpPr>
        <p:spPr>
          <a:xfrm>
            <a:off x="2958088" y="1903708"/>
            <a:ext cx="504056"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才</a:t>
            </a:r>
          </a:p>
        </p:txBody>
      </p:sp>
      <p:sp>
        <p:nvSpPr>
          <p:cNvPr id="11" name="文本框 6"/>
          <p:cNvSpPr txBox="1"/>
          <p:nvPr/>
        </p:nvSpPr>
        <p:spPr>
          <a:xfrm>
            <a:off x="2612916" y="2320888"/>
            <a:ext cx="281178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对别人父亲的尊称</a:t>
            </a:r>
          </a:p>
        </p:txBody>
      </p:sp>
      <p:sp>
        <p:nvSpPr>
          <p:cNvPr id="12" name="矩形 11"/>
          <p:cNvSpPr/>
          <p:nvPr/>
        </p:nvSpPr>
        <p:spPr>
          <a:xfrm>
            <a:off x="467544" y="597917"/>
            <a:ext cx="3262432"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sym typeface="+mn-ea"/>
              </a:rPr>
              <a:t>1.</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sym typeface="+mn-ea"/>
              </a:rPr>
              <a:t>解释加横线的字词。</a:t>
            </a:r>
            <a:endParaRPr kumimoji="0" lang="zh-CN" altLang="en-US" sz="18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sp>
        <p:nvSpPr>
          <p:cNvPr id="13" name="文本框 8"/>
          <p:cNvSpPr txBox="1"/>
          <p:nvPr/>
        </p:nvSpPr>
        <p:spPr>
          <a:xfrm>
            <a:off x="2518668" y="3939902"/>
            <a:ext cx="176530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拉，牵拉</a:t>
            </a:r>
          </a:p>
        </p:txBody>
      </p:sp>
      <p:sp>
        <p:nvSpPr>
          <p:cNvPr id="14" name="文本框 2"/>
          <p:cNvSpPr txBox="1"/>
          <p:nvPr/>
        </p:nvSpPr>
        <p:spPr>
          <a:xfrm>
            <a:off x="1907704" y="3507854"/>
            <a:ext cx="3112135"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对人谦称自己的父亲</a:t>
            </a:r>
          </a:p>
        </p:txBody>
      </p:sp>
      <p:sp>
        <p:nvSpPr>
          <p:cNvPr id="15" name="文本框 3"/>
          <p:cNvSpPr txBox="1"/>
          <p:nvPr/>
        </p:nvSpPr>
        <p:spPr>
          <a:xfrm>
            <a:off x="2843808" y="3119487"/>
            <a:ext cx="1049427"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舍弃</a:t>
            </a:r>
          </a:p>
        </p:txBody>
      </p:sp>
      <p:sp>
        <p:nvSpPr>
          <p:cNvPr id="16" name="文本框 4"/>
          <p:cNvSpPr txBox="1"/>
          <p:nvPr/>
        </p:nvSpPr>
        <p:spPr>
          <a:xfrm>
            <a:off x="2973659" y="2720898"/>
            <a:ext cx="625067" cy="46166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您</a:t>
            </a:r>
          </a:p>
        </p:txBody>
      </p:sp>
      <p:sp>
        <p:nvSpPr>
          <p:cNvPr id="17" name="文本框 5"/>
          <p:cNvSpPr txBox="1"/>
          <p:nvPr/>
        </p:nvSpPr>
        <p:spPr>
          <a:xfrm>
            <a:off x="3310756" y="4343623"/>
            <a:ext cx="176530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回头看</a:t>
            </a:r>
          </a:p>
        </p:txBody>
      </p:sp>
    </p:spTree>
    <p:extLst>
      <p:ext uri="{BB962C8B-B14F-4D97-AF65-F5344CB8AC3E}">
        <p14:creationId xmlns:p14="http://schemas.microsoft.com/office/powerpoint/2010/main" val="373582877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9218" name="组合 1"/>
          <p:cNvGrpSpPr/>
          <p:nvPr/>
        </p:nvGrpSpPr>
        <p:grpSpPr>
          <a:xfrm>
            <a:off x="2609215" y="517208"/>
            <a:ext cx="1758950" cy="566737"/>
            <a:chOff x="3286116" y="615935"/>
            <a:chExt cx="1758959" cy="566737"/>
          </a:xfrm>
        </p:grpSpPr>
        <p:sp>
          <p:nvSpPr>
            <p:cNvPr id="15" name="圆角矩形 14"/>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6" name="圆角矩形 15"/>
            <p:cNvSpPr/>
            <p:nvPr/>
          </p:nvSpPr>
          <p:spPr>
            <a:xfrm rot="20470821">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圆角矩形 16"/>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8" name="圆角矩形 17"/>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229" name="矩形 1"/>
            <p:cNvSpPr/>
            <p:nvPr/>
          </p:nvSpPr>
          <p:spPr>
            <a:xfrm>
              <a:off x="3286116" y="615935"/>
              <a:ext cx="1743075" cy="566737"/>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作者介绍</a:t>
              </a:r>
            </a:p>
          </p:txBody>
        </p:sp>
      </p:grpSp>
      <p:grpSp>
        <p:nvGrpSpPr>
          <p:cNvPr id="9221" name="组合 9"/>
          <p:cNvGrpSpPr/>
          <p:nvPr/>
        </p:nvGrpSpPr>
        <p:grpSpPr>
          <a:xfrm>
            <a:off x="44450" y="31750"/>
            <a:ext cx="2006600" cy="523875"/>
            <a:chOff x="70" y="-63"/>
            <a:chExt cx="3161" cy="824"/>
          </a:xfrm>
        </p:grpSpPr>
        <p:sp>
          <p:nvSpPr>
            <p:cNvPr id="9222"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知识备查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323528" y="1201271"/>
            <a:ext cx="5975408" cy="2954655"/>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mn-ea"/>
              </a:rPr>
              <a:t>    </a:t>
            </a:r>
            <a:r>
              <a:rPr kumimoji="0" lang="zh-CN" altLang="en-US" sz="28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sym typeface="+mn-ea"/>
              </a:rPr>
              <a:t>刘义庆</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403—444</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），字季伯，南朝宋宗室，袭封临川</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王。自</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幼才华出众，爱好文学，喜纳文士，组织编写了志人小说集</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世说新语</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除</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世说新语</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外，还著有志怪小说</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幽明录</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a:t>
            </a:r>
            <a:endParaRPr kumimoji="0" lang="zh-CN" altLang="en-US" sz="2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3" name="图片 2"/>
          <p:cNvPicPr>
            <a:picLocks noChangeAspect="1"/>
          </p:cNvPicPr>
          <p:nvPr/>
        </p:nvPicPr>
        <p:blipFill>
          <a:blip r:embed="rId2" cstate="print"/>
          <a:srcRect t="-636" b="799"/>
          <a:stretch>
            <a:fillRect/>
          </a:stretch>
        </p:blipFill>
        <p:spPr>
          <a:xfrm>
            <a:off x="6405816" y="1419622"/>
            <a:ext cx="2716594" cy="2736304"/>
          </a:xfrm>
          <a:prstGeom prst="ellipse">
            <a:avLst/>
          </a:prstGeom>
          <a:ln>
            <a:noFill/>
          </a:ln>
          <a:effectLst>
            <a:softEdge rad="112500"/>
          </a:effectLst>
        </p:spPr>
      </p:pic>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966" y="1635646"/>
            <a:ext cx="8765034" cy="1400383"/>
          </a:xfrm>
          <a:prstGeom prst="rect">
            <a:avLst/>
          </a:prstGeom>
          <a:noFill/>
        </p:spPr>
        <p:txBody>
          <a:bodyPr wrap="square" rtlCol="0" anchor="t">
            <a:spAutoFit/>
          </a:bodyPr>
          <a:lstStyle/>
          <a:p>
            <a:pPr marL="0" marR="0" lvl="0" indent="0" algn="l" defTabSz="914400" rtl="0" eaLnBrk="0" fontAlgn="base" latinLnBrk="0" hangingPunct="0">
              <a:lnSpc>
                <a:spcPts val="338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①</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endPar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ts val="338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②</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endPar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ts val="338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③</a:t>
            </a:r>
            <a:r>
              <a:rPr kumimoji="0" lang="zh-CN" altLang="en-US" sz="2400" b="0" i="0" u="sng"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p>
        </p:txBody>
      </p:sp>
      <p:sp>
        <p:nvSpPr>
          <p:cNvPr id="7" name="文本框 6"/>
          <p:cNvSpPr txBox="1"/>
          <p:nvPr/>
        </p:nvSpPr>
        <p:spPr>
          <a:xfrm>
            <a:off x="755576" y="1635646"/>
            <a:ext cx="8299450" cy="36830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正午过了，朋友却没有到，太丘便不再等候就离开了，太丘走后他的朋友才到。</a:t>
            </a:r>
          </a:p>
        </p:txBody>
      </p:sp>
      <p:sp>
        <p:nvSpPr>
          <p:cNvPr id="8" name="文本框 7"/>
          <p:cNvSpPr txBox="1"/>
          <p:nvPr/>
        </p:nvSpPr>
        <p:spPr>
          <a:xfrm>
            <a:off x="800100" y="2091665"/>
            <a:ext cx="8299450" cy="36830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真不是人啊！跟别人约好同行，却丢下我走了。</a:t>
            </a:r>
          </a:p>
        </p:txBody>
      </p:sp>
      <p:sp>
        <p:nvSpPr>
          <p:cNvPr id="13" name="文本框 12"/>
          <p:cNvSpPr txBox="1"/>
          <p:nvPr/>
        </p:nvSpPr>
        <p:spPr>
          <a:xfrm>
            <a:off x="755576" y="2563490"/>
            <a:ext cx="8489315" cy="36830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sym typeface="+mn-ea"/>
              </a:rPr>
              <a:t>友人感到惭愧，从车里下来想拉元方。元方径自走进自家的大门，也不回头看。</a:t>
            </a:r>
          </a:p>
        </p:txBody>
      </p:sp>
      <p:grpSp>
        <p:nvGrpSpPr>
          <p:cNvPr id="16" name="组合 12"/>
          <p:cNvGrpSpPr/>
          <p:nvPr/>
        </p:nvGrpSpPr>
        <p:grpSpPr>
          <a:xfrm>
            <a:off x="34925" y="-20637"/>
            <a:ext cx="2008188" cy="521968"/>
            <a:chOff x="70" y="-63"/>
            <a:chExt cx="3161" cy="821"/>
          </a:xfrm>
        </p:grpSpPr>
        <p:sp>
          <p:nvSpPr>
            <p:cNvPr id="17" name="文本框 6"/>
            <p:cNvSpPr txBox="1"/>
            <p:nvPr/>
          </p:nvSpPr>
          <p:spPr>
            <a:xfrm>
              <a:off x="678" y="-63"/>
              <a:ext cx="2527" cy="821"/>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课堂检测</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10" name="矩形 9"/>
          <p:cNvSpPr/>
          <p:nvPr/>
        </p:nvSpPr>
        <p:spPr>
          <a:xfrm>
            <a:off x="395536" y="885949"/>
            <a:ext cx="3898824"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翻译文中</a:t>
            </a:r>
            <a:r>
              <a:rPr kumimoji="0" lang="zh-CN" altLang="en-US" sz="2400" b="1" i="0" strike="noStrike" kern="1200" cap="none" spc="0" normalizeH="0" baseline="0" noProof="0" dirty="0">
                <a:ln>
                  <a:noFill/>
                </a:ln>
                <a:effectLst/>
                <a:uLnTx/>
                <a:uFillTx/>
                <a:latin typeface="宋体" pitchFamily="2" charset="-122"/>
                <a:ea typeface="宋体" panose="02010600030101010101" pitchFamily="2" charset="-122"/>
                <a:cs typeface="+mn-cs"/>
              </a:rPr>
              <a:t>画</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横线的句子。</a:t>
            </a:r>
            <a:endParaRPr kumimoji="0" lang="zh-CN" altLang="en-US" sz="18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cxnSp>
        <p:nvCxnSpPr>
          <p:cNvPr id="21" name="直接连接符 20"/>
          <p:cNvCxnSpPr/>
          <p:nvPr/>
        </p:nvCxnSpPr>
        <p:spPr>
          <a:xfrm>
            <a:off x="754251" y="2027917"/>
            <a:ext cx="80662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55576" y="2459965"/>
            <a:ext cx="80662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5576" y="2892013"/>
            <a:ext cx="80662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7" name="组合 13"/>
          <p:cNvGrpSpPr/>
          <p:nvPr/>
        </p:nvGrpSpPr>
        <p:grpSpPr>
          <a:xfrm>
            <a:off x="3203848" y="708869"/>
            <a:ext cx="1743075" cy="566737"/>
            <a:chOff x="3333750" y="555625"/>
            <a:chExt cx="1743075" cy="566738"/>
          </a:xfrm>
        </p:grpSpPr>
        <p:sp>
          <p:nvSpPr>
            <p:cNvPr id="17" name="圆角矩形 16"/>
            <p:cNvSpPr/>
            <p:nvPr/>
          </p:nvSpPr>
          <p:spPr>
            <a:xfrm rot="555800">
              <a:off x="4602163" y="673100"/>
              <a:ext cx="442912" cy="419101"/>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9" name="圆角矩形 18"/>
            <p:cNvSpPr/>
            <p:nvPr/>
          </p:nvSpPr>
          <p:spPr>
            <a:xfrm rot="20470821">
              <a:off x="4197350" y="679450"/>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0" name="圆角矩形 19"/>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21" name="圆角矩形 20"/>
            <p:cNvSpPr/>
            <p:nvPr/>
          </p:nvSpPr>
          <p:spPr>
            <a:xfrm rot="21148334">
              <a:off x="3368675" y="687387"/>
              <a:ext cx="441325" cy="42068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67596" name="矩形 1"/>
            <p:cNvSpPr/>
            <p:nvPr/>
          </p:nvSpPr>
          <p:spPr>
            <a:xfrm>
              <a:off x="3333750" y="555625"/>
              <a:ext cx="1743075" cy="566738"/>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中考链接</a:t>
              </a:r>
            </a:p>
          </p:txBody>
        </p:sp>
      </p:grpSp>
      <p:grpSp>
        <p:nvGrpSpPr>
          <p:cNvPr id="67588" name="组合 12"/>
          <p:cNvGrpSpPr/>
          <p:nvPr/>
        </p:nvGrpSpPr>
        <p:grpSpPr>
          <a:xfrm>
            <a:off x="34925" y="-20637"/>
            <a:ext cx="2008188" cy="523875"/>
            <a:chOff x="70" y="-63"/>
            <a:chExt cx="3161" cy="824"/>
          </a:xfrm>
        </p:grpSpPr>
        <p:sp>
          <p:nvSpPr>
            <p:cNvPr id="6758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361126" y="1347614"/>
            <a:ext cx="8675370" cy="3416320"/>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[甲]</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陈太丘与友期行，期日</a:t>
            </a:r>
            <a:r>
              <a:rPr kumimoji="0" lang="zh-CN" altLang="en-US" sz="2400" b="0"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中。过</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中不至，太丘舍去，去后乃至。元方时年七岁，门外戏。客问元方：“尊君在不？”答曰：“待君久不至，已去。”</a:t>
            </a:r>
            <a:r>
              <a:rPr kumimoji="0" lang="zh-CN" altLang="en-US" sz="2400" b="0" i="0" strike="noStrike" kern="1200" cap="none" spc="0" normalizeH="0" baseline="0" noProof="0" dirty="0">
                <a:ln>
                  <a:noFill/>
                </a:ln>
                <a:effectLst/>
                <a:uLnTx/>
                <a:uFillTx/>
                <a:latin typeface="楷体" pitchFamily="49" charset="-122"/>
                <a:ea typeface="楷体" pitchFamily="49" charset="-122"/>
                <a:cs typeface="+mn-cs"/>
              </a:rPr>
              <a:t>友人便怒曰</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：“非人哉！与人期行，相委而去。”元方曰：“君与家君期日中。日中不至，则是无信；对子骂父，则是无礼。”友人惭，下车引</a:t>
            </a:r>
            <a:r>
              <a:rPr kumimoji="0" lang="zh-CN" altLang="en-US" sz="2400" b="0"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mn-cs"/>
              </a:rPr>
              <a:t>之。元</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方入门不顾。 </a:t>
            </a:r>
          </a:p>
        </p:txBody>
      </p:sp>
    </p:spTree>
  </p:cSld>
  <p:clrMapOvr>
    <a:masterClrMapping/>
  </p:clrMapOvr>
  <p:transition spd="slow">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99542"/>
            <a:ext cx="8064896" cy="2862322"/>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[乙]</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昔吴起</a:t>
            </a:r>
            <a:r>
              <a:rPr kumimoji="0" lang="zh-CN" altLang="en-US" sz="2400" b="0"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①</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出，遇故人而止之食。故人曰：“诺，期返而食。”起曰：“待公而食。”故人至暮不来，起不食待之。明日早，令人求故人。故人来，方与之食。起之不食以俟</a:t>
            </a:r>
            <a:r>
              <a:rPr kumimoji="0" lang="zh-CN" altLang="en-US" sz="2400" b="0"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②</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者，恐其自食其言也。其为信若此，宜其能服三军欤</a:t>
            </a:r>
            <a:r>
              <a:rPr kumimoji="0" lang="zh-CN" altLang="en-US" sz="2400" b="0"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③</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？欲服三军，非信不可也！  </a:t>
            </a:r>
          </a:p>
        </p:txBody>
      </p:sp>
      <p:grpSp>
        <p:nvGrpSpPr>
          <p:cNvPr id="3" name="组合 12"/>
          <p:cNvGrpSpPr/>
          <p:nvPr/>
        </p:nvGrpSpPr>
        <p:grpSpPr>
          <a:xfrm>
            <a:off x="34925" y="-20637"/>
            <a:ext cx="2008188" cy="523875"/>
            <a:chOff x="70" y="-63"/>
            <a:chExt cx="3161" cy="824"/>
          </a:xfrm>
        </p:grpSpPr>
        <p:sp>
          <p:nvSpPr>
            <p:cNvPr id="4"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7" name="文本框 1"/>
          <p:cNvSpPr txBox="1"/>
          <p:nvPr/>
        </p:nvSpPr>
        <p:spPr>
          <a:xfrm>
            <a:off x="395536" y="3651870"/>
            <a:ext cx="7900670" cy="36830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 [注释]①[吴起]战国时著名的军事家。②[俟]等待。③[欤</a:t>
            </a:r>
            <a:r>
              <a:rPr kumimoji="0" lang="zh-CN" altLang="en-US" sz="1800" i="0" u="none" strike="noStrike" kern="1200" cap="none" spc="0" normalizeH="0" baseline="0" noProof="0" dirty="0">
                <a:ln>
                  <a:noFill/>
                </a:ln>
                <a:solidFill>
                  <a:prstClr val="black"/>
                </a:solidFill>
                <a:effectLst/>
                <a:uLnTx/>
                <a:uFillTx/>
                <a:latin typeface="汉语拼音"/>
              </a:rPr>
              <a:t>yú</a:t>
            </a:r>
            <a:r>
              <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]句末语气词。</a:t>
            </a:r>
          </a:p>
        </p:txBody>
      </p:sp>
    </p:spTree>
    <p:extLst>
      <p:ext uri="{BB962C8B-B14F-4D97-AF65-F5344CB8AC3E}">
        <p14:creationId xmlns:p14="http://schemas.microsoft.com/office/powerpoint/2010/main" val="2972507954"/>
      </p:ext>
    </p:extLst>
  </p:cSld>
  <p:clrMapOvr>
    <a:masterClrMapping/>
  </p:clrMapOvr>
  <p:transition spd="slow">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8" name="组合 12"/>
          <p:cNvGrpSpPr/>
          <p:nvPr/>
        </p:nvGrpSpPr>
        <p:grpSpPr>
          <a:xfrm>
            <a:off x="34925" y="-20637"/>
            <a:ext cx="2008188" cy="523875"/>
            <a:chOff x="70" y="-63"/>
            <a:chExt cx="3161" cy="824"/>
          </a:xfrm>
        </p:grpSpPr>
        <p:sp>
          <p:nvSpPr>
            <p:cNvPr id="6758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3" name="文本框 2"/>
          <p:cNvSpPr txBox="1"/>
          <p:nvPr/>
        </p:nvSpPr>
        <p:spPr>
          <a:xfrm>
            <a:off x="251520" y="2955597"/>
            <a:ext cx="8717280" cy="1200329"/>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    ①陈太丘与友</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期</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行        ②相</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委</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而去 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③故人来，</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方</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与之食     ④</a:t>
            </a:r>
            <a:r>
              <a:rPr kumimoji="0" lang="zh-CN" altLang="en-US" sz="2400" b="0" i="0" u="sng"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恐</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其自食其言也 </a:t>
            </a:r>
          </a:p>
        </p:txBody>
      </p:sp>
      <p:sp>
        <p:nvSpPr>
          <p:cNvPr id="4" name="文本框 3"/>
          <p:cNvSpPr txBox="1"/>
          <p:nvPr/>
        </p:nvSpPr>
        <p:spPr>
          <a:xfrm>
            <a:off x="2066152" y="1275606"/>
            <a:ext cx="921672" cy="46166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FF"/>
                </a:solidFill>
                <a:effectLst/>
                <a:uLnTx/>
                <a:uFillTx/>
                <a:latin typeface="汉语拼音" pitchFamily="34" charset="0"/>
                <a:ea typeface="宋体" panose="02010600030101010101" pitchFamily="2" charset="-122"/>
                <a:cs typeface="汉语拼音" pitchFamily="34" charset="0"/>
              </a:rPr>
              <a:t>fǒu</a:t>
            </a:r>
          </a:p>
        </p:txBody>
      </p:sp>
      <p:sp>
        <p:nvSpPr>
          <p:cNvPr id="5" name="文本框 4"/>
          <p:cNvSpPr txBox="1"/>
          <p:nvPr/>
        </p:nvSpPr>
        <p:spPr>
          <a:xfrm>
            <a:off x="5868144" y="1317997"/>
            <a:ext cx="1212880" cy="46166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FF"/>
                </a:solidFill>
                <a:effectLst/>
                <a:uLnTx/>
                <a:uFillTx/>
                <a:latin typeface="汉语拼音" pitchFamily="34" charset="0"/>
                <a:ea typeface="宋体" panose="02010600030101010101" pitchFamily="2" charset="-122"/>
                <a:cs typeface="汉语拼音" pitchFamily="34" charset="0"/>
              </a:rPr>
              <a:t> shí </a:t>
            </a:r>
          </a:p>
        </p:txBody>
      </p:sp>
      <p:sp>
        <p:nvSpPr>
          <p:cNvPr id="6" name="文本框 5"/>
          <p:cNvSpPr txBox="1"/>
          <p:nvPr/>
        </p:nvSpPr>
        <p:spPr>
          <a:xfrm>
            <a:off x="7092280" y="3551535"/>
            <a:ext cx="894715"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害怕</a:t>
            </a:r>
          </a:p>
        </p:txBody>
      </p:sp>
      <p:sp>
        <p:nvSpPr>
          <p:cNvPr id="7" name="文本框 6"/>
          <p:cNvSpPr txBox="1"/>
          <p:nvPr/>
        </p:nvSpPr>
        <p:spPr>
          <a:xfrm>
            <a:off x="3751074" y="3623543"/>
            <a:ext cx="67691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才</a:t>
            </a:r>
          </a:p>
        </p:txBody>
      </p:sp>
      <p:sp>
        <p:nvSpPr>
          <p:cNvPr id="8" name="文本框 7"/>
          <p:cNvSpPr txBox="1"/>
          <p:nvPr/>
        </p:nvSpPr>
        <p:spPr>
          <a:xfrm>
            <a:off x="6359614" y="3003798"/>
            <a:ext cx="948690"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舍弃</a:t>
            </a:r>
          </a:p>
        </p:txBody>
      </p:sp>
      <p:sp>
        <p:nvSpPr>
          <p:cNvPr id="9" name="文本框 8"/>
          <p:cNvSpPr txBox="1"/>
          <p:nvPr/>
        </p:nvSpPr>
        <p:spPr>
          <a:xfrm>
            <a:off x="3496057" y="3047479"/>
            <a:ext cx="1003935" cy="46037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约定</a:t>
            </a:r>
          </a:p>
        </p:txBody>
      </p:sp>
      <p:sp>
        <p:nvSpPr>
          <p:cNvPr id="10" name="矩形 9"/>
          <p:cNvSpPr/>
          <p:nvPr/>
        </p:nvSpPr>
        <p:spPr>
          <a:xfrm>
            <a:off x="467544" y="627534"/>
            <a:ext cx="3744936"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1．给下列红色字注音。  </a:t>
            </a:r>
            <a:endParaRPr kumimoji="0" lang="zh-CN" altLang="en-US" sz="18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sp>
        <p:nvSpPr>
          <p:cNvPr id="11" name="矩形 10"/>
          <p:cNvSpPr/>
          <p:nvPr/>
        </p:nvSpPr>
        <p:spPr>
          <a:xfrm>
            <a:off x="899592" y="1606029"/>
            <a:ext cx="6656590"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①尊君在</a:t>
            </a:r>
            <a:r>
              <a:rPr kumimoji="0" lang="zh-CN" altLang="en-US" sz="2400" b="0"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不</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②诺，期返而</a:t>
            </a:r>
            <a:r>
              <a:rPr kumimoji="0" lang="zh-CN" altLang="en-US" sz="2400" b="0"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食</a:t>
            </a: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a:t>
            </a:r>
            <a:endParaRPr kumimoji="0" lang="zh-CN" altLang="en-US" sz="18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2" name="矩形 11"/>
          <p:cNvSpPr/>
          <p:nvPr/>
        </p:nvSpPr>
        <p:spPr>
          <a:xfrm>
            <a:off x="323528" y="2357736"/>
            <a:ext cx="4517583"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 </a:t>
            </a: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2</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楷体_GB2312" panose="02010609030101010101" charset="-122"/>
              </a:rPr>
              <a:t>．解释下列句中加线的字词。</a:t>
            </a:r>
            <a:endParaRPr kumimoji="0" lang="zh-CN" altLang="en-US" sz="18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5" name="组合 12"/>
          <p:cNvGrpSpPr/>
          <p:nvPr/>
        </p:nvGrpSpPr>
        <p:grpSpPr>
          <a:xfrm>
            <a:off x="34925" y="-20637"/>
            <a:ext cx="2008188" cy="523875"/>
            <a:chOff x="70" y="-63"/>
            <a:chExt cx="3161" cy="824"/>
          </a:xfrm>
        </p:grpSpPr>
        <p:sp>
          <p:nvSpPr>
            <p:cNvPr id="6963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421005" y="464820"/>
            <a:ext cx="8336280" cy="3970318"/>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．根据语句意思，下列句子朗读停顿正确的一项是（    ）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A．期日/中                  B．对/子骂父    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C．下车/引之                D．故人至/暮不来 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4</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．将下列句子翻译成现代汉语。 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①过中不至，太丘舍去，去后乃至。</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②昔吴起出，遇故人而止之食。</a:t>
            </a:r>
          </a:p>
        </p:txBody>
      </p:sp>
      <p:sp>
        <p:nvSpPr>
          <p:cNvPr id="3" name="文本框 2"/>
          <p:cNvSpPr txBox="1"/>
          <p:nvPr/>
        </p:nvSpPr>
        <p:spPr>
          <a:xfrm>
            <a:off x="611560" y="3253090"/>
            <a:ext cx="8717280" cy="39878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过</a:t>
            </a:r>
            <a:r>
              <a:rPr kumimoji="0" lang="zh-CN" altLang="en-US" sz="2000" b="1" i="0" u="none" strike="noStrike" kern="1200" cap="none" spc="0" normalizeH="0" baseline="0" noProof="0" dirty="0" smtClean="0">
                <a:ln>
                  <a:noFill/>
                </a:ln>
                <a:solidFill>
                  <a:srgbClr val="0000FF"/>
                </a:solidFill>
                <a:effectLst/>
                <a:uLnTx/>
                <a:uFillTx/>
                <a:latin typeface="楷体" pitchFamily="49" charset="-122"/>
                <a:ea typeface="楷体" pitchFamily="49" charset="-122"/>
                <a:cs typeface="+mn-cs"/>
              </a:rPr>
              <a:t>了正午</a:t>
            </a:r>
            <a:r>
              <a:rPr kumimoji="0" lang="zh-CN" altLang="en-US" sz="20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（朋友）还没到，太丘不再等候离开了，太丘走后那个朋友才到。</a:t>
            </a:r>
          </a:p>
        </p:txBody>
      </p:sp>
      <p:sp>
        <p:nvSpPr>
          <p:cNvPr id="4" name="文本框 3"/>
          <p:cNvSpPr txBox="1"/>
          <p:nvPr/>
        </p:nvSpPr>
        <p:spPr>
          <a:xfrm>
            <a:off x="639340" y="4290060"/>
            <a:ext cx="6753944" cy="39878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以前有一回吴起出门，遇到老朋友便留老朋友吃饭。</a:t>
            </a:r>
          </a:p>
        </p:txBody>
      </p:sp>
      <p:sp>
        <p:nvSpPr>
          <p:cNvPr id="5" name="文本框 4"/>
          <p:cNvSpPr txBox="1"/>
          <p:nvPr/>
        </p:nvSpPr>
        <p:spPr>
          <a:xfrm>
            <a:off x="7883847" y="599207"/>
            <a:ext cx="936625" cy="4603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汉语拼音" pitchFamily="34" charset="0"/>
                <a:ea typeface="宋体" panose="02010600030101010101" pitchFamily="2" charset="-122"/>
                <a:cs typeface="汉语拼音" pitchFamily="34" charset="0"/>
              </a:rPr>
              <a:t>C</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61" name="组合 12"/>
          <p:cNvGrpSpPr/>
          <p:nvPr/>
        </p:nvGrpSpPr>
        <p:grpSpPr>
          <a:xfrm>
            <a:off x="34925" y="-20637"/>
            <a:ext cx="2008188" cy="523875"/>
            <a:chOff x="70" y="-63"/>
            <a:chExt cx="3161" cy="824"/>
          </a:xfrm>
        </p:grpSpPr>
        <p:sp>
          <p:nvSpPr>
            <p:cNvPr id="70664"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510609" y="755470"/>
            <a:ext cx="8237855" cy="952184"/>
          </a:xfrm>
          <a:prstGeom prst="rect">
            <a:avLst/>
          </a:prstGeom>
          <a:noFill/>
        </p:spPr>
        <p:txBody>
          <a:bodyPr wrap="square" rtlCol="0" anchor="t">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5</a:t>
            </a:r>
            <a:r>
              <a:rPr kumimoji="0" lang="zh-CN" altLang="en-US" sz="2400" b="1"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．读了[甲]段和[乙]段之后，你一定对“守信”有了进一步的认识。请结合文段内容谈谈你对“守信”的看法。</a:t>
            </a:r>
          </a:p>
        </p:txBody>
      </p:sp>
      <p:sp>
        <p:nvSpPr>
          <p:cNvPr id="3" name="文本框 2"/>
          <p:cNvSpPr txBox="1"/>
          <p:nvPr/>
        </p:nvSpPr>
        <p:spPr>
          <a:xfrm>
            <a:off x="874266" y="2163509"/>
            <a:ext cx="7370142" cy="1113766"/>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    </a:t>
            </a:r>
            <a:r>
              <a:rPr kumimoji="0" lang="zh-CN" altLang="en-US" sz="2400" b="1" i="0" u="none" strike="noStrike" kern="1200" cap="none" spc="0" normalizeH="0" baseline="0" noProof="0" dirty="0">
                <a:ln>
                  <a:noFill/>
                </a:ln>
                <a:solidFill>
                  <a:srgbClr val="0000FF"/>
                </a:solidFill>
                <a:effectLst/>
                <a:uLnTx/>
                <a:uFillTx/>
                <a:latin typeface="楷体" pitchFamily="49" charset="-122"/>
                <a:ea typeface="楷体" pitchFamily="49" charset="-122"/>
                <a:cs typeface="楷体_GB2312" panose="02010609030101010101" charset="-122"/>
              </a:rPr>
              <a:t>守信，是为人之道。守信之人，可使三军信服；不守信之人，则连七岁小儿都瞧不起他。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组合 13"/>
          <p:cNvGrpSpPr/>
          <p:nvPr/>
        </p:nvGrpSpPr>
        <p:grpSpPr>
          <a:xfrm>
            <a:off x="3276600" y="488970"/>
            <a:ext cx="1743075" cy="642620"/>
            <a:chOff x="3333750" y="555625"/>
            <a:chExt cx="1743075" cy="642354"/>
          </a:xfrm>
        </p:grpSpPr>
        <p:sp>
          <p:nvSpPr>
            <p:cNvPr id="7" name="圆角矩形 6"/>
            <p:cNvSpPr/>
            <p:nvPr/>
          </p:nvSpPr>
          <p:spPr>
            <a:xfrm rot="555800">
              <a:off x="4602163" y="673051"/>
              <a:ext cx="442912"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8" name="圆角矩形 7"/>
            <p:cNvSpPr/>
            <p:nvPr/>
          </p:nvSpPr>
          <p:spPr>
            <a:xfrm rot="20470821">
              <a:off x="4197350" y="679398"/>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 name="圆角矩形 8"/>
            <p:cNvSpPr/>
            <p:nvPr/>
          </p:nvSpPr>
          <p:spPr>
            <a:xfrm rot="319204">
              <a:off x="3778250" y="679398"/>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0" name="圆角矩形 9"/>
            <p:cNvSpPr/>
            <p:nvPr/>
          </p:nvSpPr>
          <p:spPr>
            <a:xfrm rot="21148334">
              <a:off x="3368675" y="687333"/>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72716" name="矩形 1"/>
            <p:cNvSpPr/>
            <p:nvPr/>
          </p:nvSpPr>
          <p:spPr>
            <a:xfrm>
              <a:off x="3333750" y="555625"/>
              <a:ext cx="1743075" cy="642354"/>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类文阅读</a:t>
              </a:r>
            </a:p>
          </p:txBody>
        </p:sp>
      </p:grpSp>
      <p:grpSp>
        <p:nvGrpSpPr>
          <p:cNvPr id="72708" name="组合 12"/>
          <p:cNvGrpSpPr/>
          <p:nvPr/>
        </p:nvGrpSpPr>
        <p:grpSpPr>
          <a:xfrm>
            <a:off x="34925" y="-20637"/>
            <a:ext cx="2008188" cy="523875"/>
            <a:chOff x="70" y="-63"/>
            <a:chExt cx="3161" cy="824"/>
          </a:xfrm>
        </p:grpSpPr>
        <p:sp>
          <p:nvSpPr>
            <p:cNvPr id="7270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208490" y="990600"/>
            <a:ext cx="8755998" cy="3647152"/>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王戎</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①</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七岁，</a:t>
            </a:r>
            <a:r>
              <a:rPr kumimoji="0" lang="zh-CN" altLang="en-US" sz="2400" b="1" i="0" u="none" strike="noStrike" kern="1200" cap="none" spc="0" normalizeH="0" baseline="0" noProof="0" dirty="0">
                <a:ln>
                  <a:noFill/>
                </a:ln>
                <a:solidFill>
                  <a:srgbClr val="F07474">
                    <a:lumMod val="75000"/>
                  </a:srgbClr>
                </a:solidFill>
                <a:effectLst/>
                <a:uLnTx/>
                <a:uFillTx/>
                <a:latin typeface="楷体" pitchFamily="49" charset="-122"/>
                <a:ea typeface="楷体" pitchFamily="49" charset="-122"/>
                <a:cs typeface="+mn-cs"/>
              </a:rPr>
              <a:t>尝</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与诸</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②</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小儿游，看道边李树多子</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③</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折枝</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④</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，诸小儿竞</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⑤</a:t>
            </a:r>
            <a:r>
              <a:rPr kumimoji="0" lang="zh-CN" altLang="en-US" sz="2400" b="1" i="0" u="none" strike="noStrike" kern="1200" cap="none" spc="0" normalizeH="0" baseline="0" noProof="0" dirty="0">
                <a:ln>
                  <a:noFill/>
                </a:ln>
                <a:solidFill>
                  <a:srgbClr val="F07474">
                    <a:lumMod val="75000"/>
                  </a:srgbClr>
                </a:solidFill>
                <a:effectLst/>
                <a:uLnTx/>
                <a:uFillTx/>
                <a:latin typeface="楷体" pitchFamily="49" charset="-122"/>
                <a:ea typeface="楷体" pitchFamily="49" charset="-122"/>
                <a:cs typeface="+mn-cs"/>
              </a:rPr>
              <a:t>走</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取之，</a:t>
            </a:r>
            <a:r>
              <a:rPr kumimoji="0" lang="zh-CN" altLang="en-US" sz="2400" b="1" i="0" u="none" strike="noStrike" kern="1200" cap="none" spc="0" normalizeH="0" baseline="0" noProof="0" dirty="0">
                <a:ln>
                  <a:noFill/>
                </a:ln>
                <a:solidFill>
                  <a:srgbClr val="F07474">
                    <a:lumMod val="75000"/>
                  </a:srgbClr>
                </a:solidFill>
                <a:effectLst/>
                <a:uLnTx/>
                <a:uFillTx/>
                <a:latin typeface="楷体" pitchFamily="49" charset="-122"/>
                <a:ea typeface="楷体" pitchFamily="49" charset="-122"/>
                <a:cs typeface="+mn-cs"/>
              </a:rPr>
              <a:t>唯</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戎不动。人问之，答曰：“树在道边而多子，</a:t>
            </a:r>
            <a:r>
              <a:rPr kumimoji="0" lang="zh-CN" altLang="en-US" sz="2400" b="1" i="0" u="none" strike="noStrike" kern="1200" cap="none" spc="0" normalizeH="0" baseline="0" noProof="0" dirty="0">
                <a:ln>
                  <a:noFill/>
                </a:ln>
                <a:solidFill>
                  <a:srgbClr val="F07474">
                    <a:lumMod val="75000"/>
                  </a:srgbClr>
                </a:solidFill>
                <a:effectLst/>
                <a:uLnTx/>
                <a:uFillTx/>
                <a:latin typeface="楷体" pitchFamily="49" charset="-122"/>
                <a:ea typeface="楷体" pitchFamily="49" charset="-122"/>
                <a:cs typeface="+mn-cs"/>
              </a:rPr>
              <a:t>此</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必苦李。”取之</a:t>
            </a:r>
            <a:r>
              <a:rPr kumimoji="0" lang="zh-CN" altLang="en-US" sz="2400" b="1" i="0" u="none" strike="noStrike" kern="1200" cap="none" spc="0" normalizeH="0" baseline="0" noProof="0" dirty="0">
                <a:ln>
                  <a:noFill/>
                </a:ln>
                <a:solidFill>
                  <a:srgbClr val="F07474">
                    <a:lumMod val="75000"/>
                  </a:srgbClr>
                </a:solidFill>
                <a:effectLst/>
                <a:uLnTx/>
                <a:uFillTx/>
                <a:latin typeface="楷体" pitchFamily="49" charset="-122"/>
                <a:ea typeface="楷体" pitchFamily="49" charset="-122"/>
                <a:cs typeface="+mn-cs"/>
              </a:rPr>
              <a:t>信</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然</a:t>
            </a:r>
            <a:r>
              <a:rPr kumimoji="0" lang="zh-CN" altLang="en-US" sz="2400" b="1" i="0" u="none" strike="noStrike" kern="1200" cap="none" spc="0" normalizeH="0" baseline="30000" noProof="0" dirty="0">
                <a:ln>
                  <a:noFill/>
                </a:ln>
                <a:solidFill>
                  <a:prstClr val="black"/>
                </a:solidFill>
                <a:effectLst/>
                <a:uLnTx/>
                <a:uFillTx/>
                <a:latin typeface="楷体" pitchFamily="49" charset="-122"/>
                <a:ea typeface="楷体" pitchFamily="49" charset="-122"/>
                <a:cs typeface="+mn-cs"/>
              </a:rPr>
              <a:t>⑥</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b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br>
            <a:r>
              <a:rPr kumimoji="0" lang="zh-CN" altLang="en-US" sz="24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     </a:t>
            </a:r>
            <a:r>
              <a:rPr kumimoji="0" lang="zh-CN" altLang="en-US" sz="18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【注释】 ①王戎：晋朝人，竹林七贤之一。②诸：各，众。③ 子：果实。</a:t>
            </a:r>
            <a:endParaRPr kumimoji="0" lang="en-US" altLang="zh-CN" sz="18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④折枝：压弯了树枝。⑤竞：争逐。⑥然：这样</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宋体" pitchFamily="2" charset="-122"/>
                <a:ea typeface="宋体" panose="02010600030101010101" pitchFamily="2" charset="-122"/>
                <a:cs typeface="+mn-cs"/>
              </a:rPr>
              <a:t>        </a:t>
            </a:r>
            <a:r>
              <a:rPr kumimoji="0" lang="zh-CN" altLang="en-US" sz="20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rPr>
              <a:t>1．关注</a:t>
            </a:r>
            <a:r>
              <a:rPr kumimoji="0" lang="zh-CN" altLang="en-US" sz="2000" b="1" i="0" u="none" strike="noStrike" kern="1200" cap="none" spc="0" normalizeH="0" baseline="0" noProof="0" dirty="0">
                <a:ln>
                  <a:noFill/>
                </a:ln>
                <a:solidFill>
                  <a:srgbClr val="FF0000"/>
                </a:solidFill>
                <a:effectLst/>
                <a:uLnTx/>
                <a:uFillTx/>
                <a:latin typeface="宋体" pitchFamily="2" charset="-122"/>
                <a:ea typeface="宋体" panose="02010600030101010101" pitchFamily="2" charset="-122"/>
                <a:cs typeface="+mn-cs"/>
              </a:rPr>
              <a:t>红体字</a:t>
            </a:r>
            <a:r>
              <a:rPr kumimoji="0" lang="zh-CN" altLang="en-US" sz="20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rPr>
              <a:t>的含义，讲讲这个故事。  </a:t>
            </a:r>
            <a:br>
              <a:rPr kumimoji="0" lang="zh-CN" altLang="en-US" sz="20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rPr>
            </a:br>
            <a:r>
              <a:rPr kumimoji="0" lang="zh-CN" altLang="en-US" sz="20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rPr>
              <a:t>        2．王戎是个什么样的孩子？你从王戎身上学到了什么？</a:t>
            </a:r>
          </a:p>
        </p:txBody>
      </p:sp>
    </p:spTree>
  </p:cSld>
  <p:clrMapOvr>
    <a:masterClrMapping/>
  </p:clrMapOvr>
  <p:transition spd="slow">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6" name="组合 12"/>
          <p:cNvGrpSpPr/>
          <p:nvPr/>
        </p:nvGrpSpPr>
        <p:grpSpPr>
          <a:xfrm>
            <a:off x="34925" y="-20637"/>
            <a:ext cx="2008188" cy="523875"/>
            <a:chOff x="70" y="-63"/>
            <a:chExt cx="3161" cy="824"/>
          </a:xfrm>
        </p:grpSpPr>
        <p:sp>
          <p:nvSpPr>
            <p:cNvPr id="7475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672791" y="732408"/>
            <a:ext cx="3898824" cy="461665"/>
          </a:xfrm>
          <a:prstGeom prst="rect">
            <a:avLst/>
          </a:prstGeom>
          <a:noFill/>
        </p:spPr>
        <p:txBody>
          <a:bodyPr wrap="non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sym typeface="+mn-ea"/>
              </a:rPr>
              <a:t>1.</a:t>
            </a:r>
            <a:r>
              <a:rPr kumimoji="0" lang="zh-CN" altLang="en-US"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sym typeface="+mn-ea"/>
              </a:rPr>
              <a:t>王戎是个什么样的孩子？</a:t>
            </a:r>
          </a:p>
        </p:txBody>
      </p:sp>
      <p:sp>
        <p:nvSpPr>
          <p:cNvPr id="3" name="文本框 2"/>
          <p:cNvSpPr txBox="1"/>
          <p:nvPr/>
        </p:nvSpPr>
        <p:spPr>
          <a:xfrm>
            <a:off x="677688" y="2327399"/>
            <a:ext cx="4208203"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sym typeface="+mn-ea"/>
              </a:rPr>
              <a:t>2.</a:t>
            </a:r>
            <a:r>
              <a:rPr kumimoji="0" lang="zh-CN" altLang="en-US" sz="2400" b="1" i="0" u="none" strike="noStrike" kern="1200" cap="none" spc="0" normalizeH="0" baseline="0" noProof="0" dirty="0">
                <a:ln>
                  <a:noFill/>
                </a:ln>
                <a:solidFill>
                  <a:srgbClr val="0000FF"/>
                </a:solidFill>
                <a:effectLst/>
                <a:uLnTx/>
                <a:uFillTx/>
                <a:latin typeface="宋体" pitchFamily="2" charset="-122"/>
                <a:ea typeface="宋体" panose="02010600030101010101" pitchFamily="2" charset="-122"/>
                <a:cs typeface="+mn-cs"/>
                <a:sym typeface="+mn-ea"/>
              </a:rPr>
              <a:t>你从王戎身上学到了什么？</a:t>
            </a:r>
          </a:p>
        </p:txBody>
      </p:sp>
      <p:sp>
        <p:nvSpPr>
          <p:cNvPr id="5" name="文本框 4"/>
          <p:cNvSpPr txBox="1"/>
          <p:nvPr/>
        </p:nvSpPr>
        <p:spPr>
          <a:xfrm>
            <a:off x="682952" y="1309757"/>
            <a:ext cx="7777480" cy="82994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王戎是一个善于从事物的表面观察、思考和分析事物的本质的</a:t>
            </a:r>
            <a:r>
              <a:rPr kumimoji="0" lang="zh-CN" altLang="en-US" sz="2400" b="1" i="0" strike="noStrike" kern="1200" cap="none" spc="0" normalizeH="0" baseline="0" noProof="0" dirty="0">
                <a:ln>
                  <a:noFill/>
                </a:ln>
                <a:solidFill>
                  <a:srgbClr val="FF0000"/>
                </a:solidFill>
                <a:effectLst/>
                <a:uLnTx/>
                <a:uFillTx/>
                <a:latin typeface="楷体" pitchFamily="49" charset="-122"/>
                <a:ea typeface="楷体" pitchFamily="49" charset="-122"/>
                <a:cs typeface="+mn-cs"/>
              </a:rPr>
              <a:t>孩子</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a:t>
            </a:r>
          </a:p>
        </p:txBody>
      </p:sp>
      <p:sp>
        <p:nvSpPr>
          <p:cNvPr id="8" name="文本框 7"/>
          <p:cNvSpPr txBox="1"/>
          <p:nvPr/>
        </p:nvSpPr>
        <p:spPr>
          <a:xfrm>
            <a:off x="669130" y="2965941"/>
            <a:ext cx="7646670" cy="829945"/>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    </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mn-cs"/>
              </a:rPr>
              <a:t>看事物不能只看表面，要认真观察，认真思考，认真分析。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矩形 1"/>
          <p:cNvSpPr/>
          <p:nvPr/>
        </p:nvSpPr>
        <p:spPr>
          <a:xfrm>
            <a:off x="3333750" y="555625"/>
            <a:ext cx="1743075" cy="566738"/>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拓展阅读</a:t>
            </a:r>
          </a:p>
        </p:txBody>
      </p:sp>
      <p:grpSp>
        <p:nvGrpSpPr>
          <p:cNvPr id="73732" name="组合 12"/>
          <p:cNvGrpSpPr/>
          <p:nvPr/>
        </p:nvGrpSpPr>
        <p:grpSpPr>
          <a:xfrm>
            <a:off x="34925" y="-20637"/>
            <a:ext cx="2008188" cy="523875"/>
            <a:chOff x="70" y="-63"/>
            <a:chExt cx="3161" cy="824"/>
          </a:xfrm>
        </p:grpSpPr>
        <p:sp>
          <p:nvSpPr>
            <p:cNvPr id="73733"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3" name="文本框 2"/>
          <p:cNvSpPr txBox="1"/>
          <p:nvPr/>
        </p:nvSpPr>
        <p:spPr>
          <a:xfrm>
            <a:off x="323528" y="933564"/>
            <a:ext cx="8568952" cy="2862322"/>
          </a:xfrm>
          <a:prstGeom prst="rect">
            <a:avLst/>
          </a:prstGeom>
          <a:noFill/>
        </p:spPr>
        <p:txBody>
          <a:bodyPr wrap="square" rtlCol="0" anchor="t">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    </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译：王戎七岁的时候，</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曾经</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楷体_GB2312" panose="02010609030101010101" charset="-122"/>
              </a:rPr>
              <a:t>和小孩子们玩</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耍，看见路边的李子树结了很多果实，枝条都被压弯了</a:t>
            </a:r>
            <a:r>
              <a:rPr kumimoji="0" lang="zh-CN" altLang="en-US" sz="2400" b="1" i="0" u="none" strike="noStrike" kern="1200" cap="none" spc="0" normalizeH="0" baseline="0" noProof="0" dirty="0" smtClean="0">
                <a:ln>
                  <a:noFill/>
                </a:ln>
                <a:solidFill>
                  <a:prstClr val="black"/>
                </a:solidFill>
                <a:effectLst/>
                <a:uLnTx/>
                <a:uFillTx/>
                <a:latin typeface="楷体" pitchFamily="49" charset="-122"/>
                <a:ea typeface="楷体" pitchFamily="49" charset="-122"/>
                <a:cs typeface="楷体_GB2312" panose="02010609030101010101" charset="-122"/>
              </a:rPr>
              <a:t>，小孩子们争</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相</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跑</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去摘李子，</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只有</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王戎没有动。人们问他（为什么不去摘李子），</a:t>
            </a:r>
            <a:endPar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（王戎）回答说：“这李子树长在路边却有这么多果实，</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这</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一定是苦李子。”摘取果实（品尝）</a:t>
            </a:r>
            <a:r>
              <a:rPr kumimoji="0" lang="zh-CN" altLang="en-US" sz="2400" b="1" i="0" u="none" strike="noStrike" kern="1200" cap="none" spc="0" normalizeH="0" baseline="0" noProof="0" dirty="0">
                <a:ln>
                  <a:noFill/>
                </a:ln>
                <a:solidFill>
                  <a:srgbClr val="FF0000"/>
                </a:solidFill>
                <a:effectLst/>
                <a:uLnTx/>
                <a:uFillTx/>
                <a:latin typeface="楷体" pitchFamily="49" charset="-122"/>
                <a:ea typeface="楷体" pitchFamily="49" charset="-122"/>
                <a:cs typeface="楷体_GB2312" panose="02010609030101010101" charset="-122"/>
              </a:rPr>
              <a:t>的确</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rPr>
              <a:t>是这样。</a:t>
            </a:r>
          </a:p>
        </p:txBody>
      </p:sp>
    </p:spTree>
  </p:cSld>
  <p:clrMapOvr>
    <a:masterClrMapping/>
  </p:clrMapOvr>
  <p:transition spd="slow">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1" name="组合 8"/>
          <p:cNvGrpSpPr/>
          <p:nvPr/>
        </p:nvGrpSpPr>
        <p:grpSpPr>
          <a:xfrm>
            <a:off x="0" y="51470"/>
            <a:ext cx="2008188" cy="523875"/>
            <a:chOff x="70" y="-63"/>
            <a:chExt cx="3161" cy="824"/>
          </a:xfrm>
        </p:grpSpPr>
        <p:sp>
          <p:nvSpPr>
            <p:cNvPr id="78852"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课下作业</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
        <p:nvSpPr>
          <p:cNvPr id="2" name="文本框 1"/>
          <p:cNvSpPr txBox="1"/>
          <p:nvPr/>
        </p:nvSpPr>
        <p:spPr>
          <a:xfrm>
            <a:off x="759460" y="1144905"/>
            <a:ext cx="7624445" cy="2221762"/>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    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摘录并背诵</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咏雪</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和关于</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诚信</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诗句名言。</a:t>
            </a:r>
          </a:p>
          <a:p>
            <a:pPr marL="0" marR="0" lvl="0" indent="0" algn="l" defTabSz="914400" rtl="0" eaLnBrk="0" fontAlgn="base" latinLnBrk="0" hangingPunct="0">
              <a:lnSpc>
                <a:spcPct val="150000"/>
              </a:lnSpc>
              <a:spcBef>
                <a:spcPct val="0"/>
              </a:spcBef>
              <a:spcAft>
                <a:spcPct val="0"/>
              </a:spcAft>
              <a:buClrTx/>
              <a:buSzTx/>
              <a:buFontTx/>
              <a:buNone/>
              <a:tabLst/>
              <a:defRPr/>
            </a:pP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    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推荐阅读《世说新语》，能用现代汉语复述其中的小故事。</a:t>
            </a: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3" name="组合 9"/>
          <p:cNvGrpSpPr/>
          <p:nvPr/>
        </p:nvGrpSpPr>
        <p:grpSpPr>
          <a:xfrm>
            <a:off x="44450" y="31750"/>
            <a:ext cx="2006600" cy="523875"/>
            <a:chOff x="70" y="-63"/>
            <a:chExt cx="3161" cy="824"/>
          </a:xfrm>
        </p:grpSpPr>
        <p:sp>
          <p:nvSpPr>
            <p:cNvPr id="10245"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知识备查</a:t>
              </a:r>
            </a:p>
          </p:txBody>
        </p:sp>
        <p:cxnSp>
          <p:nvCxnSpPr>
            <p:cNvPr id="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3" name="文本框 2"/>
          <p:cNvSpPr txBox="1"/>
          <p:nvPr/>
        </p:nvSpPr>
        <p:spPr>
          <a:xfrm>
            <a:off x="654625" y="1327466"/>
            <a:ext cx="8237855" cy="3323987"/>
          </a:xfrm>
          <a:prstGeom prst="rect">
            <a:avLst/>
          </a:prstGeom>
          <a:noFill/>
        </p:spPr>
        <p:txBody>
          <a:bodyPr wrap="square" rtlCol="0">
            <a:spAutoFit/>
          </a:bodyPr>
          <a:lstStyle/>
          <a:p>
            <a:pPr marL="0" marR="0" lvl="0" indent="0" algn="l" defTabSz="914400" rtl="0" eaLnBrk="0" fontAlgn="base" latinLnBrk="0" hangingPunct="0">
              <a:lnSpc>
                <a:spcPct val="125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     《</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世说新语</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原为</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8</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卷，今本作</a:t>
            </a:r>
            <a:r>
              <a:rPr kumimoji="0" lang="en-US"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3</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卷，分德行、言语、政事、文学、方正、雅量、识鉴、赏誉等</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36</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篇，</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主</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要记载汉末至东晋士</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大夫的言</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谈、逸</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事，</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较全面地</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反</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映出当</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时士族</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的生活方式和精神面貌。</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鲁</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迅</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说它</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记言则玄远冷隽，记行则高简瑰丽</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咏雪</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》被</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编入书</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中</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言语</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lang="zh-CN" altLang="en-US" sz="2400" b="1" dirty="0" smtClean="0">
                <a:solidFill>
                  <a:prstClr val="black"/>
                </a:solidFill>
                <a:latin typeface="楷体" panose="02010609060101010101" pitchFamily="49" charset="-122"/>
                <a:ea typeface="楷体" panose="02010609060101010101" pitchFamily="49" charset="-122"/>
                <a:cs typeface="楷体_GB2312" panose="02010609030101010101" charset="-122"/>
                <a:sym typeface="+mn-ea"/>
              </a:rPr>
              <a:t>篇</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陈太丘与友</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期</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行</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》被</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编入书</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中</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方正</a:t>
            </a:r>
            <a:r>
              <a:rPr kumimoji="0" lang="en-US"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篇</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zh-CN"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方正</a:t>
            </a:r>
            <a:r>
              <a:rPr kumimoji="0" lang="zh-CN" altLang="zh-CN"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sym typeface="+mn-ea"/>
              </a:rPr>
              <a:t>指人行为、品性正直，合乎道义。</a:t>
            </a:r>
            <a:endPar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楷体_GB2312" panose="02010609030101010101" charset="-122"/>
            </a:endParaRPr>
          </a:p>
        </p:txBody>
      </p:sp>
      <p:grpSp>
        <p:nvGrpSpPr>
          <p:cNvPr id="9218" name="组合 1"/>
          <p:cNvGrpSpPr/>
          <p:nvPr/>
        </p:nvGrpSpPr>
        <p:grpSpPr>
          <a:xfrm>
            <a:off x="3317106" y="704994"/>
            <a:ext cx="1758950" cy="642620"/>
            <a:chOff x="3286116" y="615935"/>
            <a:chExt cx="1758959" cy="642620"/>
          </a:xfrm>
        </p:grpSpPr>
        <p:sp>
          <p:nvSpPr>
            <p:cNvPr id="15" name="圆角矩形 14"/>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6" name="圆角矩形 15"/>
            <p:cNvSpPr/>
            <p:nvPr/>
          </p:nvSpPr>
          <p:spPr>
            <a:xfrm rot="20470821">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圆角矩形 16"/>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8" name="圆角矩形 17"/>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229" name="矩形 1"/>
            <p:cNvSpPr/>
            <p:nvPr/>
          </p:nvSpPr>
          <p:spPr>
            <a:xfrm>
              <a:off x="3286116" y="615935"/>
              <a:ext cx="1743075" cy="642620"/>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作品介绍</a:t>
              </a:r>
            </a:p>
          </p:txBody>
        </p:sp>
      </p:grpSp>
    </p:spTree>
  </p:cSld>
  <p:clrMapOvr>
    <a:masterClrMapping/>
  </p:clrMapOvr>
  <p:transition spd="slow">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609620"/>
            <a:ext cx="1964690" cy="52197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咏雪名句</a:t>
            </a:r>
          </a:p>
        </p:txBody>
      </p:sp>
      <p:sp>
        <p:nvSpPr>
          <p:cNvPr id="3" name="文本框 2"/>
          <p:cNvSpPr txBox="1"/>
          <p:nvPr/>
        </p:nvSpPr>
        <p:spPr>
          <a:xfrm>
            <a:off x="397708" y="1194653"/>
            <a:ext cx="8206740" cy="2775760"/>
          </a:xfrm>
          <a:prstGeom prst="rect">
            <a:avLst/>
          </a:prstGeom>
          <a:noFill/>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白雪却嫌春色晚，故穿庭树作飞花。</a:t>
            </a: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韩愈《春雪》</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忽如一夜春风来，千树万树梨花开。</a:t>
            </a:r>
          </a:p>
          <a:p>
            <a:pPr marL="0" marR="0" lvl="0" indent="0" algn="r" defTabSz="914400" rtl="0" eaLnBrk="0" fontAlgn="base" latinLnBrk="0" hangingPunct="0">
              <a:lnSpc>
                <a:spcPct val="15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岑参《白雪歌送武判官归京》</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燕山雪花大如席，纷纷吹落轩辕台。</a:t>
            </a: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李白《北风行》</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六出飞花入户时，坐看青竹变琼枝。</a:t>
            </a:r>
            <a:r>
              <a:rPr kumimoji="0"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a:t>
            </a:r>
            <a:r>
              <a:rPr kumimoji="0"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高群《对雪》</a:t>
            </a:r>
          </a:p>
        </p:txBody>
      </p:sp>
      <p:grpSp>
        <p:nvGrpSpPr>
          <p:cNvPr id="4" name="组合 8"/>
          <p:cNvGrpSpPr/>
          <p:nvPr/>
        </p:nvGrpSpPr>
        <p:grpSpPr>
          <a:xfrm>
            <a:off x="0" y="51470"/>
            <a:ext cx="2008188" cy="523875"/>
            <a:chOff x="70" y="-63"/>
            <a:chExt cx="3161" cy="824"/>
          </a:xfrm>
        </p:grpSpPr>
        <p:sp>
          <p:nvSpPr>
            <p:cNvPr id="5"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课下作业</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Times New Roman"/>
                <a:ea typeface="微软雅黑"/>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1" name="组合 8"/>
          <p:cNvGrpSpPr/>
          <p:nvPr/>
        </p:nvGrpSpPr>
        <p:grpSpPr>
          <a:xfrm>
            <a:off x="34925" y="-20637"/>
            <a:ext cx="2008188" cy="523875"/>
            <a:chOff x="70" y="-63"/>
            <a:chExt cx="3161" cy="824"/>
          </a:xfrm>
        </p:grpSpPr>
        <p:sp>
          <p:nvSpPr>
            <p:cNvPr id="78852"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课下作业</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itchFamily="49" charset="-122"/>
                <a:ea typeface="黑体" pitchFamily="49" charset="-122"/>
                <a:cs typeface="+mn-cs"/>
              </a:endParaRPr>
            </a:p>
          </p:txBody>
        </p:sp>
      </p:grpSp>
      <p:sp>
        <p:nvSpPr>
          <p:cNvPr id="28680" name="矩形 3"/>
          <p:cNvSpPr>
            <a:spLocks noChangeArrowheads="1"/>
          </p:cNvSpPr>
          <p:nvPr/>
        </p:nvSpPr>
        <p:spPr bwMode="auto">
          <a:xfrm>
            <a:off x="755576" y="987574"/>
            <a:ext cx="74707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1.</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言不信者，行不果。</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墨子</a:t>
            </a:r>
          </a:p>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2.</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诚实是力量的一种象征，它显示着一个人的高度自重和内心的安全感与尊严感。</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艾琳</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卡瑟</a:t>
            </a:r>
          </a:p>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3.</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民无信不立。</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孔子</a:t>
            </a:r>
          </a:p>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4.</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人类最不道德处，是不诚实与怯懦。</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高尔基</a:t>
            </a:r>
          </a:p>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5.</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没有诚实何来尊严。</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西塞罗</a:t>
            </a:r>
          </a:p>
          <a:p>
            <a:pPr marL="444500" marR="0" lvl="0" indent="-444500" algn="l" defTabSz="457200" rtl="0" eaLnBrk="1" fontAlgn="base" latinLnBrk="0" hangingPunct="1">
              <a:lnSpc>
                <a:spcPct val="150000"/>
              </a:lnSpc>
              <a:spcBef>
                <a:spcPct val="0"/>
              </a:spcBef>
              <a:spcAft>
                <a:spcPct val="0"/>
              </a:spcAft>
              <a:buClrTx/>
              <a:buSzTx/>
              <a:buFontTx/>
              <a:buNone/>
              <a:tabLst/>
              <a:defRPr/>
            </a:pP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6.</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当信用消失的时候，肉体就没有生命。</a:t>
            </a:r>
            <a:r>
              <a:rPr kumimoji="1" lang="en-US" altLang="zh-CN"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a:t>
            </a:r>
            <a:r>
              <a:rPr kumimoji="1" lang="zh-CN" altLang="en-US" sz="2400" b="1" i="0" u="none" strike="noStrike" kern="1200" cap="none" spc="0" normalizeH="0" baseline="0" noProof="0" dirty="0">
                <a:ln>
                  <a:noFill/>
                </a:ln>
                <a:solidFill>
                  <a:prstClr val="black"/>
                </a:solidFill>
                <a:effectLst/>
                <a:uLnTx/>
                <a:uFillTx/>
                <a:latin typeface="楷体" pitchFamily="49" charset="-122"/>
                <a:ea typeface="楷体" pitchFamily="49" charset="-122"/>
                <a:cs typeface="楷体_GB2312" panose="02010609030101010101" charset="-122"/>
                <a:sym typeface="+mn-ea"/>
              </a:rPr>
              <a:t>大仲马</a:t>
            </a:r>
          </a:p>
        </p:txBody>
      </p:sp>
      <p:sp>
        <p:nvSpPr>
          <p:cNvPr id="2" name="文本框 1"/>
          <p:cNvSpPr txBox="1"/>
          <p:nvPr/>
        </p:nvSpPr>
        <p:spPr>
          <a:xfrm>
            <a:off x="2771800" y="555526"/>
            <a:ext cx="4570095" cy="52197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FF"/>
                </a:solidFill>
                <a:effectLst/>
                <a:uLnTx/>
                <a:uFillTx/>
                <a:latin typeface="楷体" pitchFamily="49" charset="-122"/>
                <a:ea typeface="楷体" pitchFamily="49" charset="-122"/>
                <a:cs typeface="+mn-cs"/>
              </a:rPr>
              <a:t>关于诚信的名句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blinds(horizontal)">
                                      <p:cBhvr>
                                        <p:cTn id="7"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79874" name="文本框 3"/>
          <p:cNvSpPr txBox="1"/>
          <p:nvPr/>
        </p:nvSpPr>
        <p:spPr>
          <a:xfrm>
            <a:off x="651727" y="1419225"/>
            <a:ext cx="7834197" cy="1107996"/>
          </a:xfrm>
          <a:prstGeom prst="rect">
            <a:avLst/>
          </a:prstGeom>
          <a:noFill/>
          <a:ln w="9525">
            <a:noFill/>
          </a:ln>
        </p:spPr>
        <p:txBody>
          <a:bodyPr wrap="none">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6600" b="1" i="0" u="none" strike="noStrike" kern="1200" cap="none" spc="0" normalizeH="0" baseline="0" noProof="0" dirty="0">
                <a:ln>
                  <a:noFill/>
                </a:ln>
                <a:solidFill>
                  <a:srgbClr val="FF6600"/>
                </a:solidFill>
                <a:effectLst/>
                <a:uLnTx/>
                <a:uFillTx/>
                <a:latin typeface="宋体" pitchFamily="2" charset="-122"/>
                <a:ea typeface="宋体" panose="02010600030101010101" pitchFamily="2" charset="-122"/>
                <a:cs typeface="+mn-cs"/>
              </a:rPr>
              <a:t>七彩课堂  伴你成长</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8" name="组合 9"/>
          <p:cNvGrpSpPr/>
          <p:nvPr/>
        </p:nvGrpSpPr>
        <p:grpSpPr>
          <a:xfrm>
            <a:off x="44450" y="31750"/>
            <a:ext cx="2006600" cy="523875"/>
            <a:chOff x="70" y="-63"/>
            <a:chExt cx="3161" cy="824"/>
          </a:xfrm>
        </p:grpSpPr>
        <p:sp>
          <p:nvSpPr>
            <p:cNvPr id="11269" name="文本框 6"/>
            <p:cNvSpPr txBox="1"/>
            <p:nvPr/>
          </p:nvSpPr>
          <p:spPr>
            <a:xfrm>
              <a:off x="678" y="-63"/>
              <a:ext cx="2553" cy="824"/>
            </a:xfrm>
            <a:prstGeom prst="rect">
              <a:avLst/>
            </a:prstGeom>
            <a:noFill/>
            <a:ln w="9525">
              <a:noFill/>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知识备查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grpSp>
        <p:nvGrpSpPr>
          <p:cNvPr id="9218" name="组合 1"/>
          <p:cNvGrpSpPr/>
          <p:nvPr/>
        </p:nvGrpSpPr>
        <p:grpSpPr>
          <a:xfrm>
            <a:off x="3347864" y="627534"/>
            <a:ext cx="1758950" cy="642620"/>
            <a:chOff x="3286116" y="615935"/>
            <a:chExt cx="1758959" cy="642620"/>
          </a:xfrm>
        </p:grpSpPr>
        <p:sp>
          <p:nvSpPr>
            <p:cNvPr id="15" name="圆角矩形 14"/>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6" name="圆角矩形 15"/>
            <p:cNvSpPr/>
            <p:nvPr/>
          </p:nvSpPr>
          <p:spPr>
            <a:xfrm rot="20470821">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7" name="圆角矩形 16"/>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18" name="圆角矩形 17"/>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9229" name="矩形 1"/>
            <p:cNvSpPr/>
            <p:nvPr/>
          </p:nvSpPr>
          <p:spPr>
            <a:xfrm>
              <a:off x="3286116" y="615935"/>
              <a:ext cx="1743075" cy="642620"/>
            </a:xfrm>
            <a:prstGeom prst="rect">
              <a:avLst/>
            </a:prstGeom>
            <a:noFill/>
            <a:ln w="9525">
              <a:noFill/>
            </a:ln>
          </p:spPr>
          <p:txBody>
            <a:bodyPr>
              <a:spAutoFit/>
            </a:body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文体知识</a:t>
              </a:r>
            </a:p>
          </p:txBody>
        </p:sp>
      </p:grpSp>
      <p:sp>
        <p:nvSpPr>
          <p:cNvPr id="2" name="文本框 1"/>
          <p:cNvSpPr txBox="1"/>
          <p:nvPr/>
        </p:nvSpPr>
        <p:spPr>
          <a:xfrm>
            <a:off x="179512" y="1326820"/>
            <a:ext cx="8820472" cy="2973122"/>
          </a:xfrm>
          <a:prstGeom prst="rect">
            <a:avLst/>
          </a:prstGeom>
          <a:noFill/>
        </p:spPr>
        <p:txBody>
          <a:bodyPr wrap="square" rtlCol="0">
            <a:spAutoFit/>
          </a:bodyPr>
          <a:lstStyle/>
          <a:p>
            <a:pPr marL="0" marR="0" lvl="0" indent="0" algn="l" defTabSz="914400" rtl="0" eaLnBrk="1" fontAlgn="base" latinLnBrk="0" hangingPunct="1">
              <a:lnSpc>
                <a:spcPct val="130000"/>
              </a:lnSpc>
              <a:spcBef>
                <a:spcPts val="1200"/>
              </a:spcBef>
              <a:spcAft>
                <a:spcPct val="0"/>
              </a:spcAft>
              <a:buClrTx/>
              <a:buSzTx/>
              <a:buFontTx/>
              <a:buNone/>
              <a:tabLst/>
              <a:defRPr/>
            </a:pPr>
            <a:r>
              <a:rPr kumimoji="0" lang="en-US" altLang="zh-CN"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    </a:t>
            </a: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志人小说</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是指魏晋六朝时期流行的专记人物言行和人物传闻逸事的一种杂录体小说，又称清谈小说、逸事小说。它具有以下特点：</a:t>
            </a: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一是</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以真人真事为描写对象；</a:t>
            </a: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二是</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以“丛残小语”、尺幅短书为主要形式；</a:t>
            </a: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三是</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善于运用</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典型</a:t>
            </a:r>
            <a:r>
              <a:rPr kumimoji="0" lang="zh-CN" altLang="en-US" sz="24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n-cs"/>
                <a:sym typeface="+mn-ea"/>
              </a:rPr>
              <a:t>的</a:t>
            </a:r>
            <a:r>
              <a:rPr kumimoji="0" lang="zh-CN" altLang="en-US" sz="2400" b="1" i="0" u="none" strike="noStrike" kern="1200" cap="none" spc="0" normalizeH="0" baseline="0" noProof="0" dirty="0" smtClean="0">
                <a:ln>
                  <a:noFill/>
                </a:ln>
                <a:solidFill>
                  <a:prstClr val="black"/>
                </a:solidFill>
                <a:effectLst/>
                <a:uLnTx/>
                <a:uFillTx/>
                <a:latin typeface="楷体" panose="02010609060101010101" pitchFamily="49" charset="-122"/>
                <a:ea typeface="楷体" panose="02010609060101010101" pitchFamily="49" charset="-122"/>
                <a:cs typeface="+mn-cs"/>
                <a:sym typeface="+mn-ea"/>
              </a:rPr>
              <a:t>细节</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描写和对比衬托手法，突出刻画人物某一方面的性格特征；</a:t>
            </a:r>
            <a:r>
              <a:rPr kumimoji="0" lang="zh-CN" altLang="en-US" sz="24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sym typeface="+mn-ea"/>
              </a:rPr>
              <a:t>四是</a:t>
            </a:r>
            <a:r>
              <a:rPr kumimoji="0" lang="zh-CN" altLang="en-US" sz="24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语言简练朴实、生动优美、言约旨丰。这些艺术特点对后世小说产生了很大影响。</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1137196" y="1972147"/>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傅</a:t>
            </a:r>
            <a:endParaRPr kumimoji="0" lang="zh-CN" altLang="en-US" sz="4000" b="0" i="0" u="sng"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3" name="矩形 10"/>
          <p:cNvSpPr>
            <a:spLocks noChangeArrowheads="1"/>
          </p:cNvSpPr>
          <p:nvPr/>
        </p:nvSpPr>
        <p:spPr bwMode="auto">
          <a:xfrm>
            <a:off x="2412430" y="1972147"/>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俄</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4" name="矩形 11"/>
          <p:cNvSpPr>
            <a:spLocks noChangeArrowheads="1"/>
          </p:cNvSpPr>
          <p:nvPr/>
        </p:nvSpPr>
        <p:spPr bwMode="auto">
          <a:xfrm>
            <a:off x="4658345" y="1972147"/>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骤</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5" name="矩形 12"/>
          <p:cNvSpPr>
            <a:spLocks noChangeArrowheads="1"/>
          </p:cNvSpPr>
          <p:nvPr/>
        </p:nvSpPr>
        <p:spPr bwMode="auto">
          <a:xfrm>
            <a:off x="6105748" y="192367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差</a:t>
            </a:r>
          </a:p>
        </p:txBody>
      </p:sp>
      <p:sp>
        <p:nvSpPr>
          <p:cNvPr id="6" name="矩形 13"/>
          <p:cNvSpPr>
            <a:spLocks noChangeArrowheads="1"/>
          </p:cNvSpPr>
          <p:nvPr/>
        </p:nvSpPr>
        <p:spPr bwMode="auto">
          <a:xfrm>
            <a:off x="7164288" y="1923678"/>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拟</a:t>
            </a:r>
          </a:p>
        </p:txBody>
      </p:sp>
      <p:sp>
        <p:nvSpPr>
          <p:cNvPr id="7" name="矩形 14"/>
          <p:cNvSpPr>
            <a:spLocks noChangeArrowheads="1"/>
          </p:cNvSpPr>
          <p:nvPr/>
        </p:nvSpPr>
        <p:spPr bwMode="auto">
          <a:xfrm>
            <a:off x="1676747" y="3355479"/>
            <a:ext cx="73501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57175" indent="-257175" defTabSz="685800">
              <a:defRPr>
                <a:solidFill>
                  <a:schemeClr val="tx1"/>
                </a:solidFill>
                <a:latin typeface="Arial" pitchFamily="34" charset="0"/>
                <a:ea typeface="宋体" pitchFamily="2" charset="-122"/>
              </a:defRPr>
            </a:lvl1pPr>
            <a:lvl2pPr marL="742950" indent="-285750" defTabSz="685800">
              <a:defRPr>
                <a:solidFill>
                  <a:schemeClr val="tx1"/>
                </a:solidFill>
                <a:latin typeface="Arial" pitchFamily="34" charset="0"/>
                <a:ea typeface="宋体" pitchFamily="2" charset="-122"/>
              </a:defRPr>
            </a:lvl2pPr>
            <a:lvl3pPr marL="1143000" indent="-228600" defTabSz="685800">
              <a:defRPr>
                <a:solidFill>
                  <a:schemeClr val="tx1"/>
                </a:solidFill>
                <a:latin typeface="Arial" pitchFamily="34" charset="0"/>
                <a:ea typeface="宋体" pitchFamily="2" charset="-122"/>
              </a:defRPr>
            </a:lvl3pPr>
            <a:lvl4pPr marL="1600200" indent="-228600" defTabSz="685800">
              <a:defRPr>
                <a:solidFill>
                  <a:schemeClr val="tx1"/>
                </a:solidFill>
                <a:latin typeface="Arial" pitchFamily="34" charset="0"/>
                <a:ea typeface="宋体" pitchFamily="2" charset="-122"/>
              </a:defRPr>
            </a:lvl4pPr>
            <a:lvl5pPr marL="2057400" indent="-228600" defTabSz="68580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marL="257175" marR="0" lvl="0" indent="-257175" algn="l" defTabSz="685800" rtl="0" eaLnBrk="1" fontAlgn="base" latinLnBrk="0" hangingPunct="1">
              <a:lnSpc>
                <a:spcPts val="4000"/>
              </a:lnSpc>
              <a:spcBef>
                <a:spcPct val="2000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奕</a:t>
            </a:r>
            <a:endParaRPr kumimoji="0" lang="en-US" altLang="zh-CN"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8" name="矩形 15"/>
          <p:cNvSpPr>
            <a:spLocks noChangeArrowheads="1"/>
          </p:cNvSpPr>
          <p:nvPr/>
        </p:nvSpPr>
        <p:spPr bwMode="auto">
          <a:xfrm>
            <a:off x="4089524" y="330388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不</a:t>
            </a:r>
            <a:endParaRPr kumimoji="0" lang="zh-CN" altLang="en-US" sz="4000" b="0" i="0" u="none" strike="noStrike" kern="1200" cap="none" spc="0" normalizeH="0" baseline="0" noProof="0" dirty="0">
              <a:ln>
                <a:noFill/>
              </a:ln>
              <a:solidFill>
                <a:srgbClr val="FF0000"/>
              </a:solidFill>
              <a:effectLst/>
              <a:uLnTx/>
              <a:uFillTx/>
              <a:latin typeface="楷体" pitchFamily="49" charset="-122"/>
              <a:ea typeface="楷体" pitchFamily="49" charset="-122"/>
              <a:cs typeface="+mn-cs"/>
            </a:endParaRPr>
          </a:p>
        </p:txBody>
      </p:sp>
      <p:sp>
        <p:nvSpPr>
          <p:cNvPr id="9" name="矩形 16"/>
          <p:cNvSpPr>
            <a:spLocks noChangeArrowheads="1"/>
          </p:cNvSpPr>
          <p:nvPr/>
        </p:nvSpPr>
        <p:spPr bwMode="auto">
          <a:xfrm>
            <a:off x="5240065" y="3303885"/>
            <a:ext cx="7000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撒</a:t>
            </a:r>
          </a:p>
        </p:txBody>
      </p:sp>
      <p:sp>
        <p:nvSpPr>
          <p:cNvPr id="10" name="矩形 17"/>
          <p:cNvSpPr>
            <a:spLocks noChangeArrowheads="1"/>
          </p:cNvSpPr>
          <p:nvPr/>
        </p:nvSpPr>
        <p:spPr bwMode="auto">
          <a:xfrm>
            <a:off x="6865863" y="3303885"/>
            <a:ext cx="7096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sng" strike="noStrike" kern="1200" cap="none" spc="0" normalizeH="0" baseline="0" noProof="0" dirty="0">
                <a:ln>
                  <a:noFill/>
                </a:ln>
                <a:solidFill>
                  <a:srgbClr val="FF0000"/>
                </a:solidFill>
                <a:effectLst/>
                <a:uLnTx/>
                <a:uFillTx/>
                <a:latin typeface="楷体" pitchFamily="49" charset="-122"/>
                <a:ea typeface="楷体" pitchFamily="49" charset="-122"/>
                <a:cs typeface="+mn-cs"/>
              </a:rPr>
              <a:t>絮</a:t>
            </a:r>
            <a:endPar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endParaRPr>
          </a:p>
        </p:txBody>
      </p:sp>
      <p:sp>
        <p:nvSpPr>
          <p:cNvPr id="17" name="矩形 16"/>
          <p:cNvSpPr>
            <a:spLocks noChangeArrowheads="1"/>
          </p:cNvSpPr>
          <p:nvPr/>
        </p:nvSpPr>
        <p:spPr bwMode="auto">
          <a:xfrm>
            <a:off x="611560" y="2009386"/>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太</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2915667" y="2016751"/>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而</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4173736" y="1972147"/>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雪</a:t>
            </a:r>
          </a:p>
        </p:txBody>
      </p:sp>
      <p:sp>
        <p:nvSpPr>
          <p:cNvPr id="20" name="矩形 19"/>
          <p:cNvSpPr>
            <a:spLocks noChangeArrowheads="1"/>
          </p:cNvSpPr>
          <p:nvPr/>
        </p:nvSpPr>
        <p:spPr bwMode="auto">
          <a:xfrm>
            <a:off x="1187624" y="330388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无</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2560419" y="3303954"/>
            <a:ext cx="17235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尊君在</a:t>
            </a:r>
          </a:p>
        </p:txBody>
      </p:sp>
      <p:sp>
        <p:nvSpPr>
          <p:cNvPr id="22" name="矩形 21"/>
          <p:cNvSpPr>
            <a:spLocks noChangeArrowheads="1"/>
          </p:cNvSpPr>
          <p:nvPr/>
        </p:nvSpPr>
        <p:spPr bwMode="auto">
          <a:xfrm>
            <a:off x="6372151" y="330388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柳</a:t>
            </a:r>
            <a:endParaRPr kumimoji="0" lang="zh-CN" altLang="en-US" sz="4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8" name="矩形 27"/>
          <p:cNvSpPr>
            <a:spLocks noChangeArrowheads="1"/>
          </p:cNvSpPr>
          <p:nvPr/>
        </p:nvSpPr>
        <p:spPr bwMode="auto">
          <a:xfrm>
            <a:off x="1187624" y="1599642"/>
            <a:ext cx="5886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fù</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29" name="矩形 28"/>
          <p:cNvSpPr>
            <a:spLocks noChangeArrowheads="1"/>
          </p:cNvSpPr>
          <p:nvPr/>
        </p:nvSpPr>
        <p:spPr bwMode="auto">
          <a:xfrm>
            <a:off x="2532378" y="1599642"/>
            <a:ext cx="383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rPr>
              <a:t>é</a:t>
            </a:r>
          </a:p>
        </p:txBody>
      </p:sp>
      <p:sp>
        <p:nvSpPr>
          <p:cNvPr id="30" name="矩形 29"/>
          <p:cNvSpPr>
            <a:spLocks noChangeArrowheads="1"/>
          </p:cNvSpPr>
          <p:nvPr/>
        </p:nvSpPr>
        <p:spPr bwMode="auto">
          <a:xfrm>
            <a:off x="4499992" y="1599315"/>
            <a:ext cx="1001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zhòu</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31" name="矩形 30"/>
          <p:cNvSpPr>
            <a:spLocks noChangeArrowheads="1"/>
          </p:cNvSpPr>
          <p:nvPr/>
        </p:nvSpPr>
        <p:spPr bwMode="auto">
          <a:xfrm>
            <a:off x="6069625" y="1599642"/>
            <a:ext cx="8066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chā</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32" name="矩形 31"/>
          <p:cNvSpPr>
            <a:spLocks noChangeArrowheads="1"/>
          </p:cNvSpPr>
          <p:nvPr/>
        </p:nvSpPr>
        <p:spPr bwMode="auto">
          <a:xfrm>
            <a:off x="7303887" y="1599642"/>
            <a:ext cx="5084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黑体" pitchFamily="49" charset="-122"/>
                <a:cs typeface="+mn-cs"/>
              </a:rPr>
              <a:t>nǐ</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黑体" pitchFamily="49" charset="-122"/>
              <a:cs typeface="+mn-cs"/>
            </a:endParaRPr>
          </a:p>
        </p:txBody>
      </p:sp>
      <p:sp>
        <p:nvSpPr>
          <p:cNvPr id="33" name="矩形 32"/>
          <p:cNvSpPr>
            <a:spLocks noChangeArrowheads="1"/>
          </p:cNvSpPr>
          <p:nvPr/>
        </p:nvSpPr>
        <p:spPr bwMode="auto">
          <a:xfrm>
            <a:off x="1771997" y="2896622"/>
            <a:ext cx="4812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yì</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34" name="矩形 33"/>
          <p:cNvSpPr>
            <a:spLocks noChangeArrowheads="1"/>
          </p:cNvSpPr>
          <p:nvPr/>
        </p:nvSpPr>
        <p:spPr bwMode="auto">
          <a:xfrm>
            <a:off x="4056757" y="2896295"/>
            <a:ext cx="803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fǒu</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35" name="矩形 34"/>
          <p:cNvSpPr>
            <a:spLocks noChangeArrowheads="1"/>
          </p:cNvSpPr>
          <p:nvPr/>
        </p:nvSpPr>
        <p:spPr bwMode="auto">
          <a:xfrm>
            <a:off x="5303566" y="2896622"/>
            <a:ext cx="5645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sǎ</a:t>
            </a:r>
            <a:endPar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endParaRPr>
          </a:p>
        </p:txBody>
      </p:sp>
      <p:sp>
        <p:nvSpPr>
          <p:cNvPr id="36" name="矩形 35"/>
          <p:cNvSpPr>
            <a:spLocks noChangeArrowheads="1"/>
          </p:cNvSpPr>
          <p:nvPr/>
        </p:nvSpPr>
        <p:spPr bwMode="auto">
          <a:xfrm>
            <a:off x="6905121" y="2896622"/>
            <a:ext cx="6912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err="1">
                <a:ln>
                  <a:noFill/>
                </a:ln>
                <a:solidFill>
                  <a:prstClr val="black"/>
                </a:solidFill>
                <a:effectLst/>
                <a:uLnTx/>
                <a:uFillTx/>
                <a:latin typeface="汉语拼音" pitchFamily="34" charset="0"/>
                <a:ea typeface="微软雅黑" pitchFamily="34" charset="-122"/>
                <a:cs typeface="+mn-cs"/>
              </a:rPr>
              <a:t>xù</a:t>
            </a:r>
            <a:r>
              <a:rPr kumimoji="0" lang="en-US" altLang="zh-CN" sz="2800" b="0" i="0" u="none" strike="noStrike" kern="1200" cap="none" spc="0" normalizeH="0" baseline="0" noProof="0" dirty="0">
                <a:ln>
                  <a:noFill/>
                </a:ln>
                <a:solidFill>
                  <a:prstClr val="black"/>
                </a:solidFill>
                <a:effectLst/>
                <a:uLnTx/>
                <a:uFillTx/>
                <a:latin typeface="汉语拼音" pitchFamily="34" charset="0"/>
                <a:ea typeface="微软雅黑" pitchFamily="34" charset="-122"/>
                <a:cs typeface="+mn-cs"/>
              </a:rPr>
              <a:t> </a:t>
            </a:r>
            <a:endParaRPr kumimoji="0" lang="zh-CN" altLang="en-US" sz="2800" b="0" i="0" u="none" strike="noStrike" kern="1200" cap="none" spc="0" normalizeH="0" baseline="0" noProof="0" dirty="0">
              <a:ln>
                <a:noFill/>
              </a:ln>
              <a:solidFill>
                <a:prstClr val="black"/>
              </a:solidFill>
              <a:effectLst/>
              <a:uLnTx/>
              <a:uFillTx/>
              <a:latin typeface="汉语拼音" pitchFamily="34" charset="0"/>
              <a:ea typeface="宋体" panose="02010600030101010101" pitchFamily="2" charset="-122"/>
              <a:cs typeface="汉语拼音" pitchFamily="34" charset="0"/>
            </a:endParaRPr>
          </a:p>
        </p:txBody>
      </p:sp>
      <p:grpSp>
        <p:nvGrpSpPr>
          <p:cNvPr id="43" name="组合 2"/>
          <p:cNvGrpSpPr>
            <a:grpSpLocks/>
          </p:cNvGrpSpPr>
          <p:nvPr/>
        </p:nvGrpSpPr>
        <p:grpSpPr bwMode="auto">
          <a:xfrm>
            <a:off x="482699" y="636861"/>
            <a:ext cx="1497013" cy="566737"/>
            <a:chOff x="752475" y="598488"/>
            <a:chExt cx="1497013" cy="566737"/>
          </a:xfrm>
        </p:grpSpPr>
        <p:sp>
          <p:nvSpPr>
            <p:cNvPr id="44" name="圆角矩形 43">
              <a:extLst/>
            </p:cNvPr>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5" name="圆角矩形 44">
              <a:extLst/>
            </p:cNvPr>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6" name="圆角矩形 45">
              <a:extLst/>
            </p:cNvPr>
            <p:cNvSpPr/>
            <p:nvPr/>
          </p:nvSpPr>
          <p:spPr>
            <a:xfrm rot="21148334">
              <a:off x="7874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Times New Roman"/>
                <a:ea typeface="微软雅黑"/>
                <a:cs typeface="+mn-cs"/>
              </a:endParaRPr>
            </a:p>
          </p:txBody>
        </p:sp>
        <p:sp>
          <p:nvSpPr>
            <p:cNvPr id="47"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dist" defTabSz="914400" rtl="0" eaLnBrk="0" fontAlgn="base" latinLnBrk="0" hangingPunct="0">
                <a:lnSpc>
                  <a:spcPts val="43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楷体" pitchFamily="49" charset="-122"/>
                  <a:ea typeface="楷体" pitchFamily="49" charset="-122"/>
                  <a:cs typeface="+mn-cs"/>
                </a:rPr>
                <a:t>读一读</a:t>
              </a:r>
            </a:p>
          </p:txBody>
        </p:sp>
      </p:grpSp>
      <p:grpSp>
        <p:nvGrpSpPr>
          <p:cNvPr id="48" name="组合 8"/>
          <p:cNvGrpSpPr>
            <a:grpSpLocks/>
          </p:cNvGrpSpPr>
          <p:nvPr/>
        </p:nvGrpSpPr>
        <p:grpSpPr bwMode="auto">
          <a:xfrm>
            <a:off x="0" y="31750"/>
            <a:ext cx="2051050" cy="523875"/>
            <a:chOff x="0" y="-63"/>
            <a:chExt cx="3231" cy="823"/>
          </a:xfrm>
        </p:grpSpPr>
        <p:sp>
          <p:nvSpPr>
            <p:cNvPr id="49"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2800" b="0" i="0" u="none" strike="noStrike" kern="1200" cap="none" spc="0" normalizeH="0" baseline="0" noProof="0" dirty="0">
                  <a:ln>
                    <a:noFill/>
                  </a:ln>
                  <a:solidFill>
                    <a:prstClr val="black"/>
                  </a:solidFill>
                  <a:effectLst/>
                  <a:uLnTx/>
                  <a:uFillTx/>
                  <a:latin typeface="黑体" pitchFamily="49" charset="-122"/>
                  <a:ea typeface="黑体" pitchFamily="49" charset="-122"/>
                  <a:cs typeface="+mn-cs"/>
                </a:rPr>
                <a:t>预习检查</a:t>
              </a:r>
            </a:p>
          </p:txBody>
        </p:sp>
        <p:cxnSp>
          <p:nvCxnSpPr>
            <p:cNvPr id="50" name="直线连接符 9">
              <a:extLst/>
            </p:cNvPr>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1" name="菱形 50">
              <a:extLst/>
            </p:cNvPr>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黑体" panose="02010609060101010101" pitchFamily="49" charset="-122"/>
                <a:ea typeface="黑体" panose="02010609060101010101" pitchFamily="49" charset="-122"/>
                <a:cs typeface="+mn-cs"/>
              </a:endParaRPr>
            </a:p>
          </p:txBody>
        </p:sp>
      </p:grpSp>
      <p:sp>
        <p:nvSpPr>
          <p:cNvPr id="52" name="矩形 51"/>
          <p:cNvSpPr>
            <a:spLocks noChangeArrowheads="1"/>
          </p:cNvSpPr>
          <p:nvPr/>
        </p:nvSpPr>
        <p:spPr bwMode="auto">
          <a:xfrm>
            <a:off x="6608216" y="1923678"/>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楷体" pitchFamily="49" charset="-122"/>
                <a:ea typeface="楷体" pitchFamily="49" charset="-122"/>
                <a:cs typeface="+mn-cs"/>
              </a:rPr>
              <a:t>可</a:t>
            </a:r>
          </a:p>
        </p:txBody>
      </p:sp>
    </p:spTree>
    <p:extLst>
      <p:ext uri="{BB962C8B-B14F-4D97-AF65-F5344CB8AC3E}">
        <p14:creationId xmlns:p14="http://schemas.microsoft.com/office/powerpoint/2010/main" val="42812645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28"/>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9"/>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30"/>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31"/>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32"/>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34"/>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35"/>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52" grpId="0"/>
    </p:bldLst>
  </p:timing>
</p:sld>
</file>

<file path=ppt/theme/theme1.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1065</TotalTime>
  <Words>4722</Words>
  <Application>Microsoft Office PowerPoint</Application>
  <PresentationFormat>全屏显示(16:9)</PresentationFormat>
  <Paragraphs>436</Paragraphs>
  <Slides>72</Slides>
  <Notes>2</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72</vt:i4>
      </vt:variant>
    </vt:vector>
  </HeadingPairs>
  <TitlesOfParts>
    <vt:vector size="86" baseType="lpstr">
      <vt:lpstr>Arial</vt:lpstr>
      <vt:lpstr>宋体</vt:lpstr>
      <vt:lpstr>Times New Roman</vt:lpstr>
      <vt:lpstr>Kaiti SC</vt:lpstr>
      <vt:lpstr>Calibri</vt:lpstr>
      <vt:lpstr>FZXingKai-S04</vt:lpstr>
      <vt:lpstr>微软雅黑</vt:lpstr>
      <vt:lpstr>楷体_GB2312</vt:lpstr>
      <vt:lpstr>楷体</vt:lpstr>
      <vt:lpstr>黑体</vt:lpstr>
      <vt:lpstr>汉语拼音</vt:lpstr>
      <vt:lpstr>Heiti SC Medium</vt:lpstr>
      <vt:lpstr>Impact</vt:lpstr>
      <vt:lpstr>1_《七彩课堂》课件模板（新）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997</cp:revision>
  <dcterms:created xsi:type="dcterms:W3CDTF">2018-11-06T06:39:21Z</dcterms:created>
  <dcterms:modified xsi:type="dcterms:W3CDTF">2024-08-19T03:20:47Z</dcterms:modified>
</cp:coreProperties>
</file>